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61" r:id="rId4"/>
    <p:sldId id="290" r:id="rId5"/>
    <p:sldId id="292" r:id="rId6"/>
    <p:sldId id="287" r:id="rId7"/>
    <p:sldId id="289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61"/>
            <p14:sldId id="290"/>
            <p14:sldId id="292"/>
            <p14:sldId id="287"/>
            <p14:sldId id="289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 varScale="1">
        <p:scale>
          <a:sx n="82" d="100"/>
          <a:sy n="82" d="100"/>
        </p:scale>
        <p:origin x="158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6/17/2023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rPr lang="zh-TW" altLang="en-US"/>
              <a:pPr/>
              <a:t>2023/6/17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/>
              <a:t>此範本可作為群組設定中簡報訓練教材的起始檔案。</a:t>
            </a:r>
          </a:p>
          <a:p>
            <a:endParaRPr lang="zh-TW" dirty="0"/>
          </a:p>
          <a:p>
            <a:pPr lvl="0"/>
            <a:r>
              <a:rPr lang="zh-TW" sz="1200" b="1" dirty="0"/>
              <a:t>章節</a:t>
            </a:r>
            <a:endParaRPr lang="zh-TW" sz="1200" b="0" dirty="0"/>
          </a:p>
          <a:p>
            <a:pPr lvl="0"/>
            <a:r>
              <a:rPr lang="zh-TW" sz="1200" b="0" dirty="0"/>
              <a:t>在投影片上按一下右鍵以新增章節。</a:t>
            </a:r>
            <a:r>
              <a:rPr lang="zh-TW" sz="1200" b="0" baseline="0" dirty="0"/>
              <a:t> 章節可協助您組織投影片，或簡化多個作者之間的共同作業。</a:t>
            </a:r>
            <a:endParaRPr lang="zh-TW" sz="1200" b="0" dirty="0"/>
          </a:p>
          <a:p>
            <a:pPr lvl="0"/>
            <a:endParaRPr lang="zh-TW" sz="1200" b="1" dirty="0"/>
          </a:p>
          <a:p>
            <a:pPr lvl="0"/>
            <a:r>
              <a:rPr lang="zh-TW" sz="1200" b="1" dirty="0"/>
              <a:t>備忘稿</a:t>
            </a:r>
          </a:p>
          <a:p>
            <a:pPr lvl="0"/>
            <a:r>
              <a:rPr lang="zh-TW" sz="1200" dirty="0"/>
              <a:t>使用 [備忘稿] 章節記錄交付備忘稿，或提供其他詳細資料給對象。</a:t>
            </a:r>
            <a:r>
              <a:rPr lang="zh-TW" sz="1200" baseline="0" dirty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/>
              <a:t>請記住字型大小 (對於協助工具、可見度、影片拍攝及線上生產非常重要)</a:t>
            </a:r>
          </a:p>
          <a:p>
            <a:pPr lvl="0"/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協調的色彩 </a:t>
            </a:r>
          </a:p>
          <a:p>
            <a:pPr lvl="0">
              <a:buFontTx/>
              <a:buNone/>
            </a:pPr>
            <a:r>
              <a:rPr lang="zh-TW" sz="1200" dirty="0"/>
              <a:t>請特別注意圖形、圖表及文字方塊。</a:t>
            </a:r>
            <a:r>
              <a:rPr lang="zh-TW" sz="1200" baseline="0" dirty="0"/>
              <a:t> </a:t>
            </a:r>
            <a:endParaRPr lang="zh-TW" sz="1200" dirty="0"/>
          </a:p>
          <a:p>
            <a:pPr lvl="0"/>
            <a:r>
              <a:rPr lang="zh-TW" sz="1200" dirty="0"/>
              <a:t>考慮出席者將以黑白或 </a:t>
            </a:r>
            <a:r>
              <a:rPr lang="zh-TW" sz="1200" dirty="0" err="1"/>
              <a:t>灰階列印</a:t>
            </a:r>
            <a:r>
              <a:rPr lang="zh-TW" sz="1200" dirty="0"/>
              <a:t>。執行測試列印，以確保在進行純黑白及 </a:t>
            </a:r>
            <a:r>
              <a:rPr lang="zh-TW" sz="1200" dirty="0" err="1"/>
              <a:t>灰階列印時色彩正確</a:t>
            </a:r>
            <a:r>
              <a:rPr lang="zh-TW" sz="1200" dirty="0"/>
              <a:t>。</a:t>
            </a:r>
          </a:p>
          <a:p>
            <a:pPr lvl="0">
              <a:buFontTx/>
              <a:buNone/>
            </a:pPr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圖形、表格和圖表</a:t>
            </a:r>
          </a:p>
          <a:p>
            <a:pPr lvl="0"/>
            <a:r>
              <a:rPr lang="zh-TW" sz="1200" dirty="0"/>
              <a:t>保持簡單: 如果可能，使用一致而不令人分心的樣式和色彩。</a:t>
            </a:r>
          </a:p>
          <a:p>
            <a:pPr lvl="0"/>
            <a:r>
              <a:rPr lang="zh-TW" sz="1200" dirty="0"/>
              <a:t>所有圖表和表格都加上標籤。</a:t>
            </a:r>
          </a:p>
          <a:p>
            <a:endParaRPr lang="zh-TW" dirty="0"/>
          </a:p>
          <a:p>
            <a:endParaRPr lang="zh-TW" dirty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93295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/>
              <a:t>提供簡報的簡短概觀。</a:t>
            </a:r>
            <a:r>
              <a:rPr lang="zh-TW" baseline="0" dirty="0"/>
              <a:t> 描</a:t>
            </a:r>
            <a:r>
              <a:rPr lang="zh-TW" dirty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/>
              <a:t>介紹每個主要主題。</a:t>
            </a:r>
          </a:p>
          <a:p>
            <a:r>
              <a:rPr lang="zh-TW" dirty="0"/>
              <a:t>為了幫助簡報對象掌握簡報重點，您</a:t>
            </a:r>
            <a:r>
              <a:rPr lang="zh-TW" baseline="0" dirty="0"/>
              <a:t> 可以 </a:t>
            </a:r>
            <a:r>
              <a:rPr lang="zh-TW" dirty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3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70490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79512" y="692696"/>
            <a:ext cx="8856984" cy="424847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zh-TW" altLang="en-US" sz="67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華康新特明體" pitchFamily="49" charset="-120"/>
                <a:ea typeface="華康新特明體" pitchFamily="49" charset="-120"/>
              </a:rPr>
              <a:t>傳播藝術系</a:t>
            </a:r>
            <a:br>
              <a:rPr lang="en-US" altLang="zh-TW" sz="67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華康新特明體" pitchFamily="49" charset="-120"/>
                <a:ea typeface="華康新特明體" pitchFamily="49" charset="-120"/>
              </a:rPr>
            </a:br>
            <a:br>
              <a:rPr lang="en-US" altLang="zh-TW" sz="8000" kern="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zh-TW" altLang="en-US" sz="5300" kern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日間部畢業學分審查</a:t>
            </a:r>
            <a:br>
              <a:rPr lang="en-US" altLang="zh-TW" sz="5300" kern="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altLang="zh-TW" sz="5300" kern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(112</a:t>
            </a:r>
            <a:r>
              <a:rPr lang="zh-TW" altLang="en-US" sz="5300" kern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學年度四技應屆畢業生</a:t>
            </a:r>
            <a:r>
              <a:rPr lang="en-US" altLang="zh-TW" sz="5300" kern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br>
              <a:rPr lang="en-US" altLang="zh-TW" sz="6000" kern="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n-US" altLang="zh-TW" b="0" dirty="0">
                <a:solidFill>
                  <a:schemeClr val="tx1">
                    <a:lumMod val="95000"/>
                    <a:lumOff val="5000"/>
                  </a:schemeClr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>
                <a:solidFill>
                  <a:schemeClr val="tx1">
                    <a:lumMod val="95000"/>
                    <a:lumOff val="5000"/>
                  </a:schemeClr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br>
              <a:rPr lang="en-US" altLang="zh-TW" b="0" dirty="0">
                <a:solidFill>
                  <a:schemeClr val="tx1">
                    <a:lumMod val="95000"/>
                    <a:lumOff val="5000"/>
                  </a:schemeClr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>
                <a:solidFill>
                  <a:schemeClr val="tx1">
                    <a:lumMod val="95000"/>
                    <a:lumOff val="5000"/>
                  </a:schemeClr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>
                <a:solidFill>
                  <a:schemeClr val="tx1">
                    <a:lumMod val="95000"/>
                    <a:lumOff val="5000"/>
                  </a:schemeClr>
                </a:solidFill>
                <a:latin typeface="華康中圓體" pitchFamily="49" charset="-120"/>
                <a:ea typeface="華康中圓體" pitchFamily="49" charset="-120"/>
              </a:rPr>
              <a:t>　      </a:t>
            </a:r>
            <a:endParaRPr lang="zh-TW" b="0" dirty="0">
              <a:solidFill>
                <a:schemeClr val="tx1">
                  <a:lumMod val="95000"/>
                  <a:lumOff val="5000"/>
                </a:schemeClr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一、應屆畢業生修業規定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3960439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應屆畢業生規定：</a:t>
            </a:r>
            <a:r>
              <a:rPr lang="en-US" altLang="zh-TW" sz="28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zh-TW" sz="28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Arial"/>
              </a:rPr>
              <a:t>學期</a:t>
            </a:r>
            <a:r>
              <a:rPr lang="zh-TW" altLang="en-US" sz="28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Arial"/>
              </a:rPr>
              <a:t>皆在學</a:t>
            </a:r>
            <a:r>
              <a:rPr lang="en-US" altLang="zh-TW" sz="28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Arial"/>
              </a:rPr>
              <a:t>(</a:t>
            </a:r>
            <a:r>
              <a:rPr lang="zh-TW" altLang="en-US" sz="2800" kern="100" dirty="0">
                <a:latin typeface="標楷體" pitchFamily="65" charset="-120"/>
                <a:ea typeface="標楷體" pitchFamily="65" charset="-120"/>
              </a:rPr>
              <a:t>休學之學期不算在學</a:t>
            </a:r>
            <a:r>
              <a:rPr lang="en-US" altLang="zh-TW" sz="2800" kern="1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kern="100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800" kern="1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學期畢業，審核通過者始得畢業。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申請提前畢業，請依「本校行事曆」規定時間辦理。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485656"/>
            <a:ext cx="9144000" cy="880090"/>
          </a:xfrm>
        </p:spPr>
        <p:txBody>
          <a:bodyPr>
            <a:normAutofit/>
          </a:bodyPr>
          <a:lstStyle/>
          <a:p>
            <a:pPr algn="ctr">
              <a:lnSpc>
                <a:spcPts val="5500"/>
              </a:lnSpc>
              <a:spcBef>
                <a:spcPts val="600"/>
              </a:spcBef>
            </a:pP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二</a:t>
            </a:r>
            <a:r>
              <a:rPr lang="zh-TW" altLang="en-US" sz="3200" dirty="0">
                <a:solidFill>
                  <a:srgbClr val="003300"/>
                </a:solidFill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畢業資格應修學分數</a:t>
            </a:r>
            <a:r>
              <a:rPr lang="en-US" altLang="zh-TW" sz="3200" dirty="0">
                <a:latin typeface="華康中圓體" pitchFamily="49" charset="-120"/>
                <a:ea typeface="華康中圓體" pitchFamily="49" charset="-120"/>
              </a:rPr>
              <a:t>-1</a:t>
            </a:r>
            <a:endParaRPr lang="zh-TW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79248" y="1268760"/>
            <a:ext cx="7920880" cy="13681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畢業應修科目及學分數，依各入學年度適用之課程規劃表</a:t>
            </a:r>
            <a:endParaRPr lang="en-US" altLang="zh-TW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認定畢業學分。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延修生請依據所屬學年度適用之課規認定</a:t>
            </a:r>
            <a:endParaRPr lang="zh-TW" altLang="en-US" sz="2400" dirty="0"/>
          </a:p>
          <a:p>
            <a:endParaRPr lang="zh-TW" altLang="en-US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728038"/>
              </p:ext>
            </p:extLst>
          </p:nvPr>
        </p:nvGraphicFramePr>
        <p:xfrm>
          <a:off x="899592" y="2564904"/>
          <a:ext cx="7776863" cy="2755661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109</a:t>
                      </a:r>
                      <a:r>
                        <a:rPr kumimoji="0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學年度</a:t>
                      </a:r>
                      <a:endParaRPr kumimoji="0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入學為例</a:t>
                      </a:r>
                      <a:endParaRPr kumimoji="0" lang="zh-TW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0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總學</a:t>
                      </a:r>
                      <a:endParaRPr lang="en-US" altLang="zh-TW" sz="2000" kern="0" dirty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95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en-US" altLang="zh-TW" sz="2000" kern="12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19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en-US" altLang="zh-TW" sz="2000" kern="12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41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49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en-US" altLang="zh-TW" sz="2000" kern="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682412"/>
              </p:ext>
            </p:extLst>
          </p:nvPr>
        </p:nvGraphicFramePr>
        <p:xfrm>
          <a:off x="971600" y="1281072"/>
          <a:ext cx="7776863" cy="409214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109</a:t>
                      </a: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學年度</a:t>
                      </a:r>
                      <a:endParaRPr kumimoji="0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入學為例</a:t>
                      </a: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3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2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除表列課程外，須修</a:t>
                      </a:r>
                      <a:r>
                        <a:rPr lang="zh-TW" altLang="en-US" sz="20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</a:t>
                      </a:r>
                      <a:r>
                        <a:rPr lang="zh-TW" sz="20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「大學入門」及「創造力講座」</a:t>
                      </a:r>
                      <a:endParaRPr lang="zh-TW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修畢專業必修表列</a:t>
                      </a:r>
                      <a:r>
                        <a:rPr lang="zh-TW" altLang="zh-TW" sz="20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endParaRPr lang="en-US" altLang="zh-TW" sz="200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至少選擇一類專業選修模組，並選修該模組</a:t>
                      </a:r>
                      <a:r>
                        <a:rPr lang="en-US" altLang="zh-TW" sz="20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8</a:t>
                      </a:r>
                      <a:r>
                        <a:rPr lang="zh-TW" altLang="en-US" sz="20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</a:t>
                      </a:r>
                      <a:r>
                        <a:rPr lang="en-US" altLang="zh-TW" sz="20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(</a:t>
                      </a:r>
                      <a:r>
                        <a:rPr lang="zh-TW" altLang="en-US" sz="20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含</a:t>
                      </a:r>
                      <a:r>
                        <a:rPr lang="en-US" altLang="zh-TW" sz="20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)</a:t>
                      </a:r>
                      <a:r>
                        <a:rPr lang="zh-TW" altLang="en-US" sz="20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以上</a:t>
                      </a:r>
                      <a:endParaRPr lang="zh-TW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包含外系學分、課程規劃中未有之本系課程、超修的專業選修或校訂學分</a:t>
                      </a:r>
                      <a:endParaRPr lang="zh-TW" sz="2000" b="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69632"/>
            <a:ext cx="9144000" cy="999128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二</a:t>
            </a:r>
            <a:r>
              <a:rPr lang="zh-TW" altLang="en-US" sz="3200" dirty="0">
                <a:solidFill>
                  <a:srgbClr val="003300"/>
                </a:solidFill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畢業資格應修學分數</a:t>
            </a:r>
            <a:r>
              <a:rPr lang="en-US" altLang="zh-TW" sz="3200" dirty="0">
                <a:latin typeface="華康中圓體" pitchFamily="49" charset="-120"/>
                <a:ea typeface="華康中圓體" pitchFamily="49" charset="-120"/>
              </a:rPr>
              <a:t>-2</a:t>
            </a:r>
            <a:endParaRPr lang="zh-TW" sz="32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三、畢業學分自審注意事項－</a:t>
            </a:r>
            <a:r>
              <a:rPr lang="en-US" altLang="zh-TW" sz="3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1</a:t>
            </a:r>
            <a:endParaRPr lang="zh-TW" altLang="en-US" sz="3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684213" y="1629470"/>
            <a:ext cx="8077200" cy="417579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學分歸類為校訂必修、專業必修、專業選修及自由學分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類項。</a:t>
            </a:r>
            <a:endParaRPr lang="en-US" altLang="zh-TW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系統自三上起開放查看是否有漏列，但歸類僅供參考，仍應以各學年度適用之課程規畫表為準。四上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月正式第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次</a:t>
            </a:r>
            <a:r>
              <a:rPr lang="zh-TW" altLang="en-US" sz="2400" u="sng" dirty="0">
                <a:latin typeface="標楷體" pitchFamily="65" charset="-120"/>
                <a:ea typeface="標楷體" pitchFamily="65" charset="-120"/>
              </a:rPr>
              <a:t>自審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，請檢視歸類是否正確，如需更正請於系統提出自審申請。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系上將於</a:t>
            </a:r>
            <a:r>
              <a:rPr lang="zh-TW" altLang="en-US" sz="2400" b="1" u="sng" dirty="0">
                <a:latin typeface="標楷體" pitchFamily="65" charset="-120"/>
                <a:ea typeface="標楷體" pitchFamily="65" charset="-120"/>
              </a:rPr>
              <a:t>初選後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進行畢業學分</a:t>
            </a:r>
            <a:r>
              <a:rPr lang="zh-TW" altLang="en-US" sz="2400" u="sng" dirty="0">
                <a:latin typeface="標楷體" pitchFamily="65" charset="-120"/>
                <a:ea typeface="標楷體" pitchFamily="65" charset="-120"/>
              </a:rPr>
              <a:t>預審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大四下</a:t>
            </a:r>
            <a:r>
              <a:rPr lang="zh-TW" altLang="en-US" sz="2400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開學日前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請至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完成第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次自審，</a:t>
            </a:r>
            <a:r>
              <a:rPr lang="zh-TW" altLang="en-US" sz="24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系上正式審查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於大四下</a:t>
            </a:r>
            <a:r>
              <a:rPr lang="zh-TW" altLang="en-US" sz="24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加退選結束後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進行，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月中旬請應屆畢業生務必上系統確認審查結果。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三、畢業學分自審注意事項－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2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4CB4AFD-896C-43A1-B81D-2F7364D3B051}"/>
              </a:ext>
            </a:extLst>
          </p:cNvPr>
          <p:cNvSpPr txBox="1">
            <a:spLocks/>
          </p:cNvSpPr>
          <p:nvPr/>
        </p:nvSpPr>
        <p:spPr>
          <a:xfrm>
            <a:off x="683568" y="1499394"/>
            <a:ext cx="8155632" cy="423386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依選課準則第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條規定：日間部學生至進修部修習學分，全學程採計以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學分為限。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超出學分不予認列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重補修校訂必修或專業必修，可能出現在自由學分類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別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中，請依據課程規劃表歸類，於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〔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〕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提出更正。</a:t>
            </a:r>
            <a:endParaRPr lang="en-US" altLang="zh-TW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同一科目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修習，</a:t>
            </a:r>
            <a:r>
              <a:rPr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予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認列為畢業學分</a:t>
            </a:r>
            <a:r>
              <a:rPr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標楷體"/>
                <a:cs typeface="新細明體"/>
              </a:rPr>
              <a:t>自由</a:t>
            </a:r>
            <a:r>
              <a:rPr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標楷體"/>
                <a:cs typeface="新細明體"/>
              </a:rPr>
              <a:t>學分</a:t>
            </a:r>
            <a:r>
              <a:rPr altLang="en-US" sz="2400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標楷體"/>
                <a:cs typeface="Arial"/>
              </a:rPr>
              <a:t>包含外系學分、課程規劃中未有之課程、超修的專業選修或校訂學分。</a:t>
            </a:r>
            <a:endParaRPr lang="en-US" altLang="zh-TW" sz="2400" kern="1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標楷體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選修本班未規劃之本系專業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課程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不論日間部或進修部，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依課程規劃表規定歸類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在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自由學分，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請特別留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意。</a:t>
            </a:r>
            <a:endParaRPr lang="en-US" altLang="zh-TW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altLang="en-US" sz="2400" dirty="0">
                <a:latin typeface="標楷體" pitchFamily="65" charset="-120"/>
                <a:ea typeface="標楷體" pitchFamily="65" charset="-120"/>
              </a:rPr>
              <a:t>超修本班之專業選修即認列為自由學分，無須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altLang="en-US" sz="2400" dirty="0">
                <a:latin typeface="標楷體" pitchFamily="65" charset="-120"/>
                <a:ea typeface="標楷體" pitchFamily="65" charset="-120"/>
              </a:rPr>
              <a:t>異動至自由選修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altLang="en-US" sz="2400" dirty="0">
                <a:latin typeface="標楷體" pitchFamily="65" charset="-120"/>
                <a:ea typeface="標楷體" pitchFamily="65" charset="-120"/>
              </a:rPr>
              <a:t>多此一舉了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三、畢業學分自審注意事項－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3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3600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停開之替代課程，請上系網頁</a:t>
            </a:r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課程規畫表查看。</a:t>
            </a:r>
            <a:endParaRPr lang="zh-TW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外語能力輔導課程，若於應屆畢業之次學期開學前未及格或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「外語能力輔導課程」。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400" kern="100" dirty="0">
                <a:solidFill>
                  <a:srgbClr val="FF0000"/>
                </a:solidFill>
                <a:latin typeface="Times New Roman"/>
                <a:ea typeface="標楷體"/>
                <a:cs typeface="Arial"/>
              </a:rPr>
              <a:t>邏輯思考與運算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400" kern="100" dirty="0">
                <a:solidFill>
                  <a:srgbClr val="FF0000"/>
                </a:solidFill>
                <a:latin typeface="Times New Roman"/>
                <a:ea typeface="標楷體"/>
                <a:cs typeface="Arial"/>
              </a:rPr>
              <a:t>課程如未修畢，可於取得</a:t>
            </a:r>
            <a:r>
              <a:rPr lang="en-US" altLang="zh-TW" sz="2400" kern="100" dirty="0">
                <a:solidFill>
                  <a:srgbClr val="FF0000"/>
                </a:solidFill>
                <a:latin typeface="Times New Roman"/>
                <a:ea typeface="標楷體"/>
                <a:cs typeface="Arial"/>
              </a:rPr>
              <a:t>PPT</a:t>
            </a:r>
            <a:r>
              <a:rPr lang="zh-TW" altLang="en-US" sz="2400" kern="100" dirty="0">
                <a:solidFill>
                  <a:srgbClr val="FF0000"/>
                </a:solidFill>
                <a:latin typeface="Times New Roman"/>
                <a:ea typeface="標楷體"/>
                <a:cs typeface="Arial"/>
              </a:rPr>
              <a:t>證照時，攜帶證照正本至系辦辦理課程抵免。</a:t>
            </a:r>
            <a:endParaRPr lang="en-US" altLang="zh-TW" sz="2400" kern="100" dirty="0">
              <a:solidFill>
                <a:srgbClr val="FF0000"/>
              </a:solidFill>
              <a:latin typeface="Times New Roman"/>
              <a:ea typeface="標楷體"/>
              <a:cs typeface="Arial"/>
            </a:endParaRPr>
          </a:p>
          <a:p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3568" y="1988840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專業必修、專業選修及自由選修之認列，上班時間請找系辦助教陳拓衡大哥，分機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7333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校訂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通識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及大學入門課程，請洽分機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通識學院助教。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外語類課程，請洽分機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語言中心助教。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創造力講座課程，請洽分機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三創中心。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 日間部學生請洽註冊組（分機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 </a:t>
            </a:r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980728"/>
            <a:ext cx="914400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如仍有問題</a:t>
            </a:r>
            <a:r>
              <a:rPr lang="en-US" altLang="zh-TW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…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963</Words>
  <Application>Microsoft Office PowerPoint</Application>
  <PresentationFormat>如螢幕大小 (4:3)</PresentationFormat>
  <Paragraphs>98</Paragraphs>
  <Slides>8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華康中圓體</vt:lpstr>
      <vt:lpstr>華康新特明體</vt:lpstr>
      <vt:lpstr>新細明體</vt:lpstr>
      <vt:lpstr>標楷體</vt:lpstr>
      <vt:lpstr>Arial</vt:lpstr>
      <vt:lpstr>Calibri</vt:lpstr>
      <vt:lpstr>Georgia</vt:lpstr>
      <vt:lpstr>Times New Roman</vt:lpstr>
      <vt:lpstr>訓練</vt:lpstr>
      <vt:lpstr>傳播藝術系  日間部畢業學分審查 (112學年度四技應屆畢業生)  　 　 　      </vt:lpstr>
      <vt:lpstr>一、應屆畢業生修業規定</vt:lpstr>
      <vt:lpstr>二、畢業資格應修學分數-1</vt:lpstr>
      <vt:lpstr>二、畢業資格應修學分數-2</vt:lpstr>
      <vt:lpstr>三、畢業學分自審注意事項－1</vt:lpstr>
      <vt:lpstr>三、畢業學分自審注意事項－2</vt:lpstr>
      <vt:lpstr>三、畢業學分自審注意事項－3</vt:lpstr>
      <vt:lpstr>如仍有問題…洽詢單位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2023-06-17T07:22:02Z</dcterms:modified>
</cp:coreProperties>
</file>