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4" r:id="rId11"/>
  </p:sldIdLst>
  <p:sldSz cx="9144000" cy="6858000" type="screen4x3"/>
  <p:notesSz cx="6797675" cy="992822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2604" y="-786"/>
      </p:cViewPr>
      <p:guideLst>
        <p:guide orient="horz" pos="2182"/>
        <p:guide pos="28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Header Placeholder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2051" name="Date Placeholder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mtClean="0"/>
            </a:lvl1pPr>
          </a:lstStyle>
          <a:p>
            <a:pPr>
              <a:defRPr/>
            </a:pPr>
            <a:fld id="{B106D6C8-62FB-44BC-A33F-A4454E620C99}" type="datetime1">
              <a:rPr lang="zh-CN" altLang="en-US"/>
              <a:pPr>
                <a:defRPr/>
              </a:pPr>
              <a:t>2018/11/29</a:t>
            </a:fld>
            <a:endParaRPr lang="zh-TW" altLang="zh-CN" sz="1200"/>
          </a:p>
        </p:txBody>
      </p:sp>
      <p:sp>
        <p:nvSpPr>
          <p:cNvPr id="2052" name="Slide Image Placeholder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Notes Placeholder 4"/>
          <p:cNvSpPr>
            <a:spLocks noGrp="1" noRot="1" noChangeAspect="1" noChangeArrowheads="1"/>
          </p:cNvSpPr>
          <p:nvPr/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zh-CN" altLang="zh-TW" smtClean="0"/>
              <a:t>按一下以編輯母片文字樣式</a:t>
            </a:r>
          </a:p>
          <a:p>
            <a:pPr>
              <a:defRPr/>
            </a:pPr>
            <a:r>
              <a:rPr lang="zh-CN" altLang="zh-TW" smtClean="0"/>
              <a:t>第二層</a:t>
            </a:r>
          </a:p>
          <a:p>
            <a:pPr>
              <a:defRPr/>
            </a:pPr>
            <a:r>
              <a:rPr lang="zh-CN" altLang="zh-TW" smtClean="0"/>
              <a:t>第三層</a:t>
            </a:r>
          </a:p>
          <a:p>
            <a:pPr>
              <a:defRPr/>
            </a:pPr>
            <a:r>
              <a:rPr lang="zh-CN" altLang="zh-TW" smtClean="0"/>
              <a:t>第四層</a:t>
            </a:r>
          </a:p>
          <a:p>
            <a:pPr>
              <a:defRPr/>
            </a:pPr>
            <a:r>
              <a:rPr lang="zh-CN" altLang="zh-TW" smtClean="0"/>
              <a:t>第五層</a:t>
            </a:r>
          </a:p>
        </p:txBody>
      </p:sp>
      <p:sp>
        <p:nvSpPr>
          <p:cNvPr id="2054" name="Footer Placeholder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2055" name="Slide Number Placeholder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itchFamily="34" charset="0"/>
              <a:buNone/>
              <a:defRPr/>
            </a:lvl1pPr>
          </a:lstStyle>
          <a:p>
            <a:fld id="{CE732DB6-E786-4FCD-9426-9EBF56D8EF63}" type="slidenum">
              <a:rPr lang="zh-TW" altLang="zh-CN"/>
              <a:pPr/>
              <a:t>‹#›</a:t>
            </a:fld>
            <a:endParaRPr lang="zh-TW" altLang="zh-CN" sz="1200"/>
          </a:p>
        </p:txBody>
      </p:sp>
    </p:spTree>
    <p:extLst>
      <p:ext uri="{BB962C8B-B14F-4D97-AF65-F5344CB8AC3E}">
        <p14:creationId xmlns:p14="http://schemas.microsoft.com/office/powerpoint/2010/main" val="231037199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itchFamily="2" charset="-122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itchFamily="2" charset="-122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itchFamily="2" charset="-122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itchFamily="2" charset="-122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-2159000" y="0"/>
            <a:ext cx="8027988" cy="6021388"/>
          </a:xfrm>
        </p:spPr>
      </p:sp>
      <p:sp>
        <p:nvSpPr>
          <p:cNvPr id="4099" name="Notes Placeholder 2"/>
          <p:cNvSpPr>
            <a:spLocks noGrp="1" noRot="1" noChangeAspect="1" noChangeArrowheads="1"/>
          </p:cNvSpPr>
          <p:nvPr>
            <p:ph type="body" idx="1"/>
          </p:nvPr>
        </p:nvSpPr>
        <p:spPr bwMode="auto">
          <a:xfrm>
            <a:off x="6858000" y="5105400"/>
            <a:ext cx="1828800" cy="990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zh-CN" altLang="zh-TW" smtClean="0"/>
              <a:t>此範本可作為群組設定中簡報訓練教材的起始檔案。</a:t>
            </a:r>
          </a:p>
          <a:p>
            <a:endParaRPr lang="zh-CN" altLang="zh-TW" smtClean="0"/>
          </a:p>
          <a:p>
            <a:r>
              <a:rPr lang="zh-CN" altLang="zh-TW" smtClean="0"/>
              <a:t>章節</a:t>
            </a:r>
          </a:p>
          <a:p>
            <a:r>
              <a:rPr lang="zh-CN" altLang="zh-TW" smtClean="0"/>
              <a:t>在投影片上按一下右鍵以新增章節。 章節可協助您組織投影片，或簡化多個作者之間的共同作業。</a:t>
            </a:r>
          </a:p>
          <a:p>
            <a:endParaRPr lang="zh-CN" altLang="zh-TW" smtClean="0"/>
          </a:p>
          <a:p>
            <a:r>
              <a:rPr lang="zh-CN" altLang="zh-TW" smtClean="0"/>
              <a:t>備忘稿</a:t>
            </a:r>
          </a:p>
          <a:p>
            <a:r>
              <a:rPr lang="zh-CN" altLang="zh-TW" smtClean="0"/>
              <a:t>使用 </a:t>
            </a:r>
            <a:r>
              <a:rPr lang="zh-TW" altLang="zh-CN" smtClean="0">
                <a:ea typeface="新細明體" pitchFamily="18" charset="-120"/>
              </a:rPr>
              <a:t>[</a:t>
            </a:r>
            <a:r>
              <a:rPr lang="zh-CN" altLang="zh-TW" smtClean="0"/>
              <a:t>備忘稿</a:t>
            </a:r>
            <a:r>
              <a:rPr lang="zh-TW" altLang="zh-CN" smtClean="0">
                <a:ea typeface="新細明體" pitchFamily="18" charset="-120"/>
              </a:rPr>
              <a:t>] </a:t>
            </a:r>
            <a:r>
              <a:rPr lang="zh-CN" altLang="zh-TW" smtClean="0"/>
              <a:t>章節記錄交付備忘稿，或提供其他詳細資料給對象。 於簡報期間在 </a:t>
            </a:r>
            <a:r>
              <a:rPr lang="zh-TW" altLang="zh-CN" smtClean="0">
                <a:ea typeface="新細明體" pitchFamily="18" charset="-120"/>
              </a:rPr>
              <a:t>[</a:t>
            </a:r>
            <a:r>
              <a:rPr lang="zh-CN" altLang="zh-TW" smtClean="0"/>
              <a:t>簡報檢視</a:t>
            </a:r>
            <a:r>
              <a:rPr lang="zh-TW" altLang="zh-CN" smtClean="0">
                <a:ea typeface="新細明體" pitchFamily="18" charset="-120"/>
              </a:rPr>
              <a:t>] </a:t>
            </a:r>
            <a:r>
              <a:rPr lang="zh-CN" altLang="zh-TW" smtClean="0"/>
              <a:t>中檢視這些備忘稿。 </a:t>
            </a:r>
          </a:p>
          <a:p>
            <a:r>
              <a:rPr lang="zh-CN" altLang="zh-TW" smtClean="0"/>
              <a:t>請記住字型大小 </a:t>
            </a:r>
            <a:r>
              <a:rPr lang="zh-TW" altLang="zh-CN" smtClean="0">
                <a:ea typeface="新細明體" pitchFamily="18" charset="-120"/>
              </a:rPr>
              <a:t>(</a:t>
            </a:r>
            <a:r>
              <a:rPr lang="zh-CN" altLang="zh-TW" smtClean="0"/>
              <a:t>對於協助工具、可見度、影片拍攝及線上生產非常重要</a:t>
            </a:r>
            <a:r>
              <a:rPr lang="zh-TW" altLang="zh-CN" smtClean="0">
                <a:ea typeface="新細明體" pitchFamily="18" charset="-120"/>
              </a:rPr>
              <a:t>)</a:t>
            </a:r>
          </a:p>
          <a:p>
            <a:endParaRPr lang="zh-TW" altLang="zh-CN" smtClean="0">
              <a:ea typeface="新細明體" pitchFamily="18" charset="-120"/>
            </a:endParaRPr>
          </a:p>
          <a:p>
            <a:r>
              <a:rPr lang="zh-CN" altLang="zh-TW" smtClean="0"/>
              <a:t>協調的色彩 </a:t>
            </a:r>
          </a:p>
          <a:p>
            <a:r>
              <a:rPr lang="zh-CN" altLang="zh-TW" smtClean="0"/>
              <a:t>請特別注意圖形、圖表及文字方塊。 </a:t>
            </a:r>
          </a:p>
          <a:p>
            <a:r>
              <a:rPr lang="zh-CN" altLang="zh-TW" smtClean="0"/>
              <a:t>考慮出席者將以黑白或 灰階列印。執行測試列印，以確保在進行純黑白及 灰階列印時色彩正確。</a:t>
            </a:r>
          </a:p>
          <a:p>
            <a:endParaRPr lang="zh-CN" altLang="zh-TW" smtClean="0"/>
          </a:p>
          <a:p>
            <a:r>
              <a:rPr lang="zh-CN" altLang="zh-TW" smtClean="0"/>
              <a:t>圖形、表格和圖表</a:t>
            </a:r>
          </a:p>
          <a:p>
            <a:r>
              <a:rPr lang="zh-CN" altLang="zh-TW" smtClean="0"/>
              <a:t>保持簡單</a:t>
            </a:r>
            <a:r>
              <a:rPr lang="zh-TW" altLang="zh-CN" smtClean="0">
                <a:ea typeface="新細明體" pitchFamily="18" charset="-120"/>
              </a:rPr>
              <a:t>: </a:t>
            </a:r>
            <a:r>
              <a:rPr lang="zh-CN" altLang="zh-TW" smtClean="0"/>
              <a:t>如果可能，使用一致而不令人分心的樣式和色彩。</a:t>
            </a:r>
          </a:p>
          <a:p>
            <a:r>
              <a:rPr lang="zh-CN" altLang="zh-TW" smtClean="0"/>
              <a:t>所有圖表和表格都加上標籤。</a:t>
            </a:r>
          </a:p>
          <a:p>
            <a:endParaRPr lang="zh-CN" altLang="zh-TW" smtClean="0"/>
          </a:p>
          <a:p>
            <a:endParaRPr lang="zh-CN" altLang="zh-TW" smtClean="0"/>
          </a:p>
          <a:p>
            <a:endParaRPr lang="zh-TW" altLang="zh-CN" smtClean="0">
              <a:ea typeface="新細明體" pitchFamily="18" charset="-12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2147483647" y="0"/>
            <a:ext cx="0" cy="2147483647"/>
          </a:xfrm>
        </p:spPr>
      </p:sp>
      <p:sp>
        <p:nvSpPr>
          <p:cNvPr id="8195" name="Notes Placeholder 2"/>
          <p:cNvSpPr>
            <a:spLocks noGrp="1" noRot="1" noChangeAspect="1" noChangeArrowheads="1"/>
          </p:cNvSpPr>
          <p:nvPr>
            <p:ph type="body" idx="1"/>
          </p:nvPr>
        </p:nvSpPr>
        <p:spPr bwMode="auto">
          <a:xfrm>
            <a:off x="762000" y="1595438"/>
            <a:ext cx="8077200" cy="42973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zh-CN" altLang="zh-TW" smtClean="0"/>
              <a:t>提供簡報的簡短概觀。 描描述簡報的主要焦點與其重要性。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CN" altLang="zh-TW" smtClean="0"/>
              <a:t>介紹每個主要主題。</a:t>
            </a:r>
          </a:p>
          <a:p>
            <a:r>
              <a:rPr lang="zh-CN" altLang="zh-TW" smtClean="0"/>
              <a:t>為了幫助簡報對象掌握簡報重點，您 可以 在整個簡報期間重複此概觀投影片，反白顯示您接下來要討論的特定主題。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3D325D-0E3A-4CF4-A362-2B96F3740379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677042"/>
      </p:ext>
    </p:extLst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7C5FEB-ECCA-4A4C-B646-92FF2AE66159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846829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74638"/>
            <a:ext cx="20193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9055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875AF0-1A93-4808-A96D-335F4FF6991D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722329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879425-18AE-454C-B0C3-87454435B573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87792"/>
      </p:ext>
    </p:extLst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8DBDF3-5C28-446B-92A0-8D2A2A8AE813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258508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9624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9624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BFDBD4-DBA3-4C90-8BA4-A86359B69ACB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357769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C54351-B692-4B96-918A-C65F5910D474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73611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3E8AE2-B657-41CB-BC73-CD22C9D08DA2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097808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800B33-BF55-468F-9D4A-2FA0A0144E08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294036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733816-C73F-4AEB-92F6-339678757A59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874696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>
              <a:sym typeface="新細明體" panose="02020500000000000000" pitchFamily="18" charset="-12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94F608-BF64-4E36-92B0-28DE15F25657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524082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0"/>
            <a:ext cx="909955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762000" y="274638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TW" smtClean="0">
                <a:sym typeface="新細明體" pitchFamily="18" charset="-120"/>
              </a:rPr>
              <a:t>按一下以編輯母片標題樣式</a:t>
            </a:r>
          </a:p>
        </p:txBody>
      </p:sp>
      <p:sp>
        <p:nvSpPr>
          <p:cNvPr id="1028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8077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TW" smtClean="0">
                <a:sym typeface="新細明體" pitchFamily="18" charset="-120"/>
              </a:rPr>
              <a:t>按一下以編輯母片文字樣式</a:t>
            </a:r>
          </a:p>
          <a:p>
            <a:pPr lvl="1"/>
            <a:r>
              <a:rPr lang="zh-CN" altLang="zh-TW" smtClean="0">
                <a:sym typeface="新細明體" pitchFamily="18" charset="-120"/>
              </a:rPr>
              <a:t>第二層</a:t>
            </a:r>
          </a:p>
          <a:p>
            <a:pPr lvl="2"/>
            <a:r>
              <a:rPr lang="zh-CN" altLang="zh-TW" smtClean="0">
                <a:sym typeface="新細明體" pitchFamily="18" charset="-120"/>
              </a:rPr>
              <a:t>第三層</a:t>
            </a:r>
          </a:p>
          <a:p>
            <a:pPr lvl="3"/>
            <a:r>
              <a:rPr lang="zh-CN" altLang="zh-TW" smtClean="0">
                <a:sym typeface="新細明體" pitchFamily="18" charset="-120"/>
              </a:rPr>
              <a:t>第四層</a:t>
            </a:r>
          </a:p>
          <a:p>
            <a:pPr lvl="4"/>
            <a:r>
              <a:rPr lang="zh-CN" altLang="zh-TW" smtClean="0">
                <a:sym typeface="新細明體" pitchFamily="18" charset="-120"/>
              </a:rPr>
              <a:t>第五層</a:t>
            </a:r>
          </a:p>
        </p:txBody>
      </p:sp>
      <p:sp>
        <p:nvSpPr>
          <p:cNvPr id="1029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1030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1031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fld id="{028ADE4D-C9CF-464F-8F76-E1868B9E872A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9225" y="-104775"/>
            <a:ext cx="815975" cy="708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txStyles>
    <p:titleStyle>
      <a:lvl1pPr marL="914400" indent="-914400"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新細明體" pitchFamily="18" charset="-120"/>
        </a:defRPr>
      </a:lvl1pPr>
      <a:lvl2pPr marL="914400" indent="-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itchFamily="18" charset="-120"/>
        </a:defRPr>
      </a:lvl2pPr>
      <a:lvl3pPr marL="914400" indent="-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itchFamily="18" charset="-120"/>
        </a:defRPr>
      </a:lvl3pPr>
      <a:lvl4pPr marL="914400" indent="-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itchFamily="18" charset="-120"/>
        </a:defRPr>
      </a:lvl4pPr>
      <a:lvl5pPr marL="914400" indent="-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itchFamily="18" charset="-120"/>
        </a:defRPr>
      </a:lvl5pPr>
      <a:lvl6pPr marL="1371600" indent="-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anose="02020500000000000000" pitchFamily="18" charset="-120"/>
        </a:defRPr>
      </a:lvl6pPr>
      <a:lvl7pPr marL="1828800" indent="-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anose="02020500000000000000" pitchFamily="18" charset="-120"/>
        </a:defRPr>
      </a:lvl7pPr>
      <a:lvl8pPr marL="2286000" indent="-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anose="02020500000000000000" pitchFamily="18" charset="-120"/>
        </a:defRPr>
      </a:lvl8pPr>
      <a:lvl9pPr marL="2743200" indent="-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  <a:sym typeface="新細明體" pitchFamily="18" charset="-12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  <a:sym typeface="新細明體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  <a:sym typeface="新細明體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  <a:sym typeface="新細明體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  <a:sym typeface="新細明體" pitchFamily="18" charset="-12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flc.cyut.edu.tw/FLC_web/Lang/Courses1.aspx" TargetMode="External"/><Relationship Id="rId5" Type="http://schemas.openxmlformats.org/officeDocument/2006/relationships/hyperlink" Target="http://www.flc.cyut.edu.tw/FLC_web/Lang/Courses3.aspx" TargetMode="External"/><Relationship Id="rId4" Type="http://schemas.openxmlformats.org/officeDocument/2006/relationships/hyperlink" Target="http://www.ge.cyut.edu.tw/cyutge/course.ph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.cyut.edu.tw/student/loginstu.asp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ge.cyut.edu.tw/cyutge/course.ph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n-graduate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0"/>
            <a:ext cx="909955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3721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itle 1"/>
          <p:cNvSpPr>
            <a:spLocks noGrp="1" noChangeArrowheads="1"/>
          </p:cNvSpPr>
          <p:nvPr>
            <p:ph type="ctrTitle" idx="4294967295"/>
          </p:nvPr>
        </p:nvSpPr>
        <p:spPr>
          <a:xfrm>
            <a:off x="2482850" y="1339850"/>
            <a:ext cx="6481763" cy="4249738"/>
          </a:xfrm>
        </p:spPr>
        <p:txBody>
          <a:bodyPr anchor="t"/>
          <a:lstStyle/>
          <a:p>
            <a:pPr marL="0" indent="0" eaLnBrk="1" hangingPunct="1"/>
            <a:r>
              <a:rPr lang="zh-TW" altLang="en-US" sz="54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朝陽科技大學</a:t>
            </a:r>
            <a:br>
              <a:rPr lang="zh-TW" altLang="en-US" sz="54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TW" altLang="en-US" sz="36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106學年度第2學期應屆畢業生</a:t>
            </a:r>
            <a:br>
              <a:rPr lang="zh-TW" altLang="en-US" sz="36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TW" altLang="en-US" sz="3600" b="1" smtClean="0">
                <a:latin typeface="微軟正黑體" pitchFamily="34" charset="-120"/>
                <a:ea typeface="微軟正黑體" pitchFamily="34" charset="-120"/>
                <a:sym typeface="標楷體" pitchFamily="65" charset="-120"/>
              </a:rPr>
              <a:t/>
            </a:r>
            <a:br>
              <a:rPr lang="zh-TW" altLang="en-US" sz="3600" b="1" smtClean="0">
                <a:latin typeface="微軟正黑體" pitchFamily="34" charset="-120"/>
                <a:ea typeface="微軟正黑體" pitchFamily="34" charset="-120"/>
                <a:sym typeface="標楷體" pitchFamily="65" charset="-120"/>
              </a:rPr>
            </a:br>
            <a:r>
              <a:rPr lang="zh-TW" altLang="en-US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畢業資格審核注意事項</a:t>
            </a:r>
            <a:br>
              <a:rPr lang="zh-TW" altLang="en-US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TW" altLang="en-US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/>
            </a:r>
            <a:br>
              <a:rPr lang="zh-TW" altLang="en-US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TW" altLang="en-US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　　</a:t>
            </a:r>
            <a:r>
              <a:rPr lang="zh-TW" altLang="en-US" b="1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　－</a:t>
            </a:r>
            <a:r>
              <a:rPr lang="zh-TW" altLang="en-US" b="1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應用英語系</a:t>
            </a:r>
            <a:endParaRPr lang="zh-TW" altLang="en-US" sz="3600" b="1" smtClean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  <a:sym typeface="華康中圓體" pitchFamily="49" charset="-120"/>
            </a:endParaRPr>
          </a:p>
        </p:txBody>
      </p:sp>
      <p:sp>
        <p:nvSpPr>
          <p:cNvPr id="3077" name="Title 1"/>
          <p:cNvSpPr>
            <a:spLocks noChangeArrowheads="1"/>
          </p:cNvSpPr>
          <p:nvPr/>
        </p:nvSpPr>
        <p:spPr bwMode="auto">
          <a:xfrm>
            <a:off x="3708399" y="5441950"/>
            <a:ext cx="511189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zh-TW" altLang="en-US" sz="3300" dirty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　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　　</a:t>
            </a:r>
            <a:r>
              <a:rPr lang="zh-TW" altLang="en-US" sz="2500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適用</a:t>
            </a:r>
            <a:r>
              <a:rPr lang="en-US" altLang="zh-TW" sz="2500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10</a:t>
            </a:r>
            <a:r>
              <a:rPr lang="zh-TW" altLang="en-US" sz="2500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3學年度課程規劃表</a:t>
            </a:r>
            <a:r>
              <a:rPr lang="zh-TW" altLang="en-US" sz="3300" dirty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　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0"/>
            <a:ext cx="909955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69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投影片編號版面配置區 2"/>
          <p:cNvSpPr>
            <a:spLocks noGrp="1" noChangeArrowheads="1"/>
          </p:cNvSpPr>
          <p:nvPr/>
        </p:nvSpPr>
        <p:spPr bwMode="auto">
          <a:xfrm>
            <a:off x="3160713" y="-3173413"/>
            <a:ext cx="2819400" cy="917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79DC1011-B0FD-4D38-824A-2CF94E0946E3}" type="slidenum">
              <a:rPr lang="en-US" altLang="zh-TW"/>
              <a:pPr eaLnBrk="1" hangingPunct="1"/>
              <a:t>10</a:t>
            </a:fld>
            <a:endParaRPr lang="zh-TW" altLang="en-US"/>
          </a:p>
        </p:txBody>
      </p:sp>
      <p:sp>
        <p:nvSpPr>
          <p:cNvPr id="14341" name="Title 1"/>
          <p:cNvSpPr>
            <a:spLocks noChangeArrowheads="1"/>
          </p:cNvSpPr>
          <p:nvPr/>
        </p:nvSpPr>
        <p:spPr bwMode="auto">
          <a:xfrm>
            <a:off x="250825" y="2565400"/>
            <a:ext cx="8713788" cy="410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7363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）。</a:t>
            </a:r>
            <a:endParaRPr lang="en-US" altLang="zh-TW" sz="21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endParaRPr lang="zh-TW" altLang="en-US" sz="21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  <a:hlinkClick r:id="rId4"/>
              </a:rPr>
              <a:t>通識課程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，請洽通識中心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(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學院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)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老師（分機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7246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）</a:t>
            </a:r>
            <a:endParaRPr lang="en-US" altLang="zh-TW" sz="22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endParaRPr lang="zh-TW" altLang="en-US" sz="11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endParaRPr lang="zh-TW" altLang="en-US" sz="22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  <a:hlinkClick r:id="rId5"/>
              </a:rPr>
              <a:t>外語能力檢定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、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  <a:hlinkClick r:id="rId6"/>
              </a:rPr>
              <a:t>大一大二英文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，請洽語言中心助教（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分機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7524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、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7525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)</a:t>
            </a:r>
            <a:endParaRPr lang="zh-TW" altLang="en-US" sz="22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endParaRPr lang="zh-TW" altLang="en-US" sz="22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創造力講座，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請洽三創教育與發展中心（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分機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6302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)</a:t>
            </a:r>
            <a:endParaRPr lang="zh-TW" altLang="en-US" sz="22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endParaRPr lang="zh-TW" altLang="en-US" sz="11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勞作教育，請洽學務處服務學習組（分機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5042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、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5044)</a:t>
            </a:r>
            <a:endParaRPr lang="zh-TW" altLang="en-US" sz="22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endParaRPr lang="zh-TW" altLang="en-US" sz="21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畢業資格審查系統問題</a:t>
            </a:r>
            <a:r>
              <a:rPr lang="en-US" altLang="zh-TW" sz="17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(</a:t>
            </a:r>
            <a:r>
              <a:rPr lang="zh-TW" altLang="en-US" sz="17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如已修科目未出現等</a:t>
            </a:r>
            <a:r>
              <a:rPr lang="en-US" altLang="zh-TW" sz="17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)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：</a:t>
            </a:r>
            <a:endParaRPr lang="en-US" altLang="zh-TW" sz="21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/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　 日間部學生：請洽註冊組（分機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4012~4016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）</a:t>
            </a:r>
            <a:endParaRPr lang="en-US" altLang="zh-TW" sz="21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/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　 進修部學生：請洽進修教學組（分機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4652~4654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）</a:t>
            </a:r>
            <a:endParaRPr lang="en-US" altLang="zh-TW" sz="1500" dirty="0">
              <a:solidFill>
                <a:srgbClr val="0000FF"/>
              </a:solidFill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143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95738" y="692150"/>
            <a:ext cx="2881312" cy="936625"/>
          </a:xfrm>
        </p:spPr>
        <p:txBody>
          <a:bodyPr anchor="b"/>
          <a:lstStyle/>
          <a:p>
            <a:pPr marL="0" indent="0" algn="ctr" eaLnBrk="1" hangingPunct="1"/>
            <a:r>
              <a:rPr lang="zh-CN" altLang="zh-TW" sz="4500" u="sng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洽詢單位</a:t>
            </a:r>
          </a:p>
        </p:txBody>
      </p:sp>
      <p:sp>
        <p:nvSpPr>
          <p:cNvPr id="14343" name="矩形 9"/>
          <p:cNvSpPr>
            <a:spLocks noChangeArrowheads="1"/>
          </p:cNvSpPr>
          <p:nvPr/>
        </p:nvSpPr>
        <p:spPr bwMode="auto">
          <a:xfrm>
            <a:off x="3282950" y="1700213"/>
            <a:ext cx="43132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sym typeface="新細明體" pitchFamily="18" charset="-120"/>
              </a:rPr>
              <a:t>學校電話：</a:t>
            </a:r>
            <a:r>
              <a:rPr lang="en-US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sym typeface="新細明體" pitchFamily="18" charset="-120"/>
              </a:rPr>
              <a:t>(04)2332-3000</a:t>
            </a:r>
            <a:endParaRPr lang="zh-TW" altLang="en-US" sz="2800">
              <a:solidFill>
                <a:srgbClr val="000000"/>
              </a:solidFill>
              <a:latin typeface="標楷體" pitchFamily="65" charset="-120"/>
              <a:ea typeface="標楷體" pitchFamily="65" charset="-120"/>
              <a:sym typeface="新細明體" pitchFamily="18" charset="-12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42A5FAF4-EBE7-4BC7-97B5-365FB6C3963F}" type="slidenum">
              <a:rPr lang="zh-TW" altLang="zh-CN">
                <a:solidFill>
                  <a:srgbClr val="898989"/>
                </a:solidFill>
              </a:rPr>
              <a:pPr/>
              <a:t>2</a:t>
            </a:fld>
            <a:endParaRPr lang="zh-TW" altLang="zh-CN" sz="1800"/>
          </a:p>
        </p:txBody>
      </p:sp>
      <p:sp>
        <p:nvSpPr>
          <p:cNvPr id="5123" name="標題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pPr marL="0" indent="0" eaLnBrk="1" hangingPunct="1"/>
            <a:r>
              <a:rPr lang="zh-CN" altLang="zh-TW" sz="34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一、應屆畢業生規定：</a:t>
            </a:r>
            <a:endParaRPr lang="zh-CN" altLang="zh-TW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124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762000" y="1412875"/>
            <a:ext cx="8077200" cy="467995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zh-TW" altLang="en-US" sz="30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應屆畢業生規定：</a:t>
            </a:r>
            <a:endParaRPr lang="en-US" altLang="zh-TW" sz="3000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algn="l" eaLnBrk="1" hangingPunct="1">
              <a:lnSpc>
                <a:spcPct val="90000"/>
              </a:lnSpc>
            </a:pPr>
            <a:r>
              <a:rPr lang="zh-TW" altLang="en-US" sz="3200" smtClean="0"/>
              <a:t>　</a:t>
            </a:r>
            <a:endParaRPr lang="en-US" altLang="zh-TW" sz="3200" smtClean="0"/>
          </a:p>
          <a:p>
            <a:pPr algn="l" eaLnBrk="1" hangingPunct="1">
              <a:lnSpc>
                <a:spcPct val="90000"/>
              </a:lnSpc>
            </a:pPr>
            <a:r>
              <a:rPr lang="zh-TW" altLang="en-US" sz="3200" smtClean="0"/>
              <a:t>　</a:t>
            </a:r>
            <a:endParaRPr lang="en-US" altLang="zh-TW" sz="3200" smtClean="0"/>
          </a:p>
          <a:p>
            <a:pPr algn="l" eaLnBrk="1" hangingPunct="1">
              <a:lnSpc>
                <a:spcPct val="90000"/>
              </a:lnSpc>
            </a:pPr>
            <a:endParaRPr lang="zh-TW" altLang="en-US" sz="3200" smtClean="0"/>
          </a:p>
          <a:p>
            <a:pPr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zh-TW" altLang="en-US" sz="30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未修足學期數，但學分已修足欲畢業者，須依學則第</a:t>
            </a:r>
            <a:r>
              <a:rPr lang="en-US" altLang="zh-TW" sz="30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54</a:t>
            </a:r>
            <a:r>
              <a:rPr lang="zh-TW" altLang="en-US" sz="30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條規定申請提前</a:t>
            </a:r>
            <a:r>
              <a:rPr lang="en-US" altLang="zh-TW" sz="30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1</a:t>
            </a:r>
            <a:r>
              <a:rPr lang="zh-TW" altLang="en-US" sz="30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學期業，審核通過者始得畢業。</a:t>
            </a:r>
            <a:endParaRPr lang="en-US" altLang="zh-TW" sz="3000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zh-TW" altLang="en-US" sz="30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申請提前畢業，請依「本校行事曆」規定時間辦理，約為期中考後</a:t>
            </a:r>
            <a:r>
              <a:rPr lang="en-US" altLang="zh-TW" sz="30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1</a:t>
            </a:r>
            <a:r>
              <a:rPr lang="zh-TW" altLang="en-US" sz="30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週內申請。</a:t>
            </a:r>
            <a:endParaRPr lang="zh-TW" altLang="en-US" sz="3000" smtClean="0"/>
          </a:p>
        </p:txBody>
      </p:sp>
      <p:sp>
        <p:nvSpPr>
          <p:cNvPr id="5125" name="投影片編號版面配置區 3"/>
          <p:cNvSpPr>
            <a:spLocks noGrp="1" noChangeArrowheads="1"/>
          </p:cNvSpPr>
          <p:nvPr/>
        </p:nvSpPr>
        <p:spPr bwMode="auto">
          <a:xfrm>
            <a:off x="762000" y="1412875"/>
            <a:ext cx="80772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BEDCB432-950C-43FB-89EC-DF9BC4F2CD51}" type="slidenum">
              <a:rPr lang="en-US" altLang="zh-TW"/>
              <a:pPr eaLnBrk="1" hangingPunct="1"/>
              <a:t>2</a:t>
            </a:fld>
            <a:endParaRPr lang="zh-TW" altLang="en-US"/>
          </a:p>
        </p:txBody>
      </p:sp>
      <p:graphicFrame>
        <p:nvGraphicFramePr>
          <p:cNvPr id="2" name="Group 5"/>
          <p:cNvGraphicFramePr>
            <a:graphicFrameLocks noGrp="1"/>
          </p:cNvGraphicFramePr>
          <p:nvPr/>
        </p:nvGraphicFramePr>
        <p:xfrm>
          <a:off x="1619250" y="1989138"/>
          <a:ext cx="4752975" cy="1371600"/>
        </p:xfrm>
        <a:graphic>
          <a:graphicData uri="http://schemas.openxmlformats.org/drawingml/2006/table">
            <a:tbl>
              <a:tblPr/>
              <a:tblGrid>
                <a:gridCol w="2376488"/>
                <a:gridCol w="2376487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二技</a:t>
                      </a:r>
                      <a:endParaRPr kumimoji="0" lang="zh-CN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sym typeface="標楷體" panose="03000509000000000000" pitchFamily="65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四技</a:t>
                      </a:r>
                      <a:endParaRPr kumimoji="0" lang="zh-CN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sym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標楷體" panose="03000509000000000000" pitchFamily="65" charset="-120"/>
                        </a:rPr>
                        <a:t>4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學期皆在學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sym typeface="標楷體" panose="03000509000000000000" pitchFamily="65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標楷體" panose="03000509000000000000" pitchFamily="65" charset="-120"/>
                        </a:rPr>
                        <a:t>8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學期皆在學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sym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標楷體" panose="03000509000000000000" pitchFamily="65" charset="-120"/>
                        </a:rPr>
                        <a:t>註：休學之學期不算在學。</a:t>
                      </a: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pPr marL="0" indent="0" eaLnBrk="1" hangingPunct="1"/>
            <a:r>
              <a:rPr lang="zh-CN" altLang="zh-TW" sz="34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二、畢業自審：</a:t>
            </a:r>
            <a:endParaRPr lang="zh-CN" altLang="zh-TW" sz="3400" smtClean="0"/>
          </a:p>
        </p:txBody>
      </p:sp>
      <p:sp>
        <p:nvSpPr>
          <p:cNvPr id="6147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762000" y="1339850"/>
            <a:ext cx="8077200" cy="5184775"/>
          </a:xfrm>
        </p:spPr>
        <p:txBody>
          <a:bodyPr/>
          <a:lstStyle/>
          <a:p>
            <a:pPr marL="342900" indent="-342900" algn="l" eaLnBrk="1" hangingPunct="1">
              <a:buFont typeface="Arial" pitchFamily="34" charset="0"/>
              <a:buChar char="•"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畢業應修科目及學分數，係依入學時之課程規劃表修習。</a:t>
            </a:r>
            <a:endParaRPr lang="en-US" altLang="zh-TW" sz="2800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marL="342900" indent="-342900" algn="l" eaLnBrk="1" hangingPunct="1">
              <a:buFont typeface="Arial" pitchFamily="34" charset="0"/>
              <a:buChar char="•"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至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【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  <a:hlinkClick r:id="rId3"/>
              </a:rPr>
              <a:t>學生資訊系統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＼畢業審核自審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】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自我審核各應修類別是否有漏修。</a:t>
            </a:r>
            <a:endParaRPr lang="en-US" altLang="zh-TW" sz="2800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marL="342900" indent="-342900" algn="l"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「畢業審核自審」自三上起，即可自行上網查看。</a:t>
            </a:r>
          </a:p>
          <a:p>
            <a:pPr marL="342900" indent="-342900" algn="l"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(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學院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)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老師或系辦助教確認後，再於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〔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自審異動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〕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註記即可。</a:t>
            </a:r>
            <a:endParaRPr lang="en-US" altLang="zh-TW" sz="2800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marL="342900" indent="-342900" algn="l"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自審異動後，</a:t>
            </a:r>
            <a:r>
              <a:rPr lang="zh-TW" altLang="en-US" sz="28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須經系辦助教確認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並審核通過後，</a:t>
            </a:r>
            <a:r>
              <a:rPr lang="zh-TW" altLang="en-US" sz="28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才會對應至正確的位置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。</a:t>
            </a:r>
            <a:endParaRPr lang="en-US" altLang="zh-TW" sz="2800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6148" name="投影片編號版面配置區 3"/>
          <p:cNvSpPr>
            <a:spLocks noGrp="1" noChangeArrowheads="1"/>
          </p:cNvSpPr>
          <p:nvPr/>
        </p:nvSpPr>
        <p:spPr bwMode="auto">
          <a:xfrm>
            <a:off x="762000" y="1339850"/>
            <a:ext cx="8077200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288A7450-946C-4285-84B2-1314AB9EBB98}" type="slidenum">
              <a:rPr lang="en-US" altLang="zh-TW"/>
              <a:pPr eaLnBrk="1" hangingPunct="1"/>
              <a:t>3</a:t>
            </a:fld>
            <a:endParaRPr lang="zh-TW" altLang="en-US"/>
          </a:p>
        </p:txBody>
      </p:sp>
    </p:spTree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485775"/>
            <a:ext cx="8077200" cy="1503363"/>
          </a:xfrm>
        </p:spPr>
        <p:txBody>
          <a:bodyPr/>
          <a:lstStyle/>
          <a:p>
            <a:pPr marL="0" indent="0" eaLnBrk="1" hangingPunct="1">
              <a:lnSpc>
                <a:spcPts val="5500"/>
              </a:lnSpc>
              <a:spcBef>
                <a:spcPts val="600"/>
              </a:spcBef>
            </a:pPr>
            <a:r>
              <a:rPr lang="zh-TW" altLang="en-US" sz="31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三、</a:t>
            </a:r>
            <a:r>
              <a:rPr lang="zh-TW" altLang="en-US" sz="31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應用英語系（四日）</a:t>
            </a:r>
            <a:r>
              <a:rPr lang="zh-TW" altLang="en-US" sz="31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畢業資格應修學分數：</a:t>
            </a:r>
            <a:br>
              <a:rPr lang="zh-TW" altLang="en-US" sz="31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TW" altLang="en-US" sz="38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◎</a:t>
            </a:r>
            <a:r>
              <a:rPr lang="zh-TW" altLang="en-US" sz="29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適用課規：103學年度入學適用</a:t>
            </a:r>
          </a:p>
        </p:txBody>
      </p:sp>
      <p:sp>
        <p:nvSpPr>
          <p:cNvPr id="7171" name="Title 1"/>
          <p:cNvSpPr>
            <a:spLocks noChangeArrowheads="1"/>
          </p:cNvSpPr>
          <p:nvPr/>
        </p:nvSpPr>
        <p:spPr bwMode="auto">
          <a:xfrm>
            <a:off x="827088" y="5445125"/>
            <a:ext cx="79216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en-US" altLang="zh-TW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※</a:t>
            </a:r>
            <a:r>
              <a:rPr lang="zh-TW" altLang="en-US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畢業自審：請至</a:t>
            </a:r>
            <a:r>
              <a:rPr lang="en-US" altLang="zh-TW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【</a:t>
            </a:r>
            <a:r>
              <a:rPr lang="zh-TW" altLang="en-US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學生資訊系統</a:t>
            </a:r>
            <a:r>
              <a:rPr lang="en-US" altLang="zh-TW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\</a:t>
            </a:r>
            <a:r>
              <a:rPr lang="zh-TW" altLang="en-US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畢業審核自審</a:t>
            </a:r>
            <a:r>
              <a:rPr lang="en-US" altLang="zh-TW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】</a:t>
            </a:r>
            <a:r>
              <a:rPr lang="zh-TW" altLang="en-US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先進行自審作業。</a:t>
            </a:r>
          </a:p>
        </p:txBody>
      </p:sp>
      <p:graphicFrame>
        <p:nvGraphicFramePr>
          <p:cNvPr id="7172" name="Group 4"/>
          <p:cNvGraphicFramePr>
            <a:graphicFrameLocks noGrp="1"/>
          </p:cNvGraphicFramePr>
          <p:nvPr/>
        </p:nvGraphicFramePr>
        <p:xfrm>
          <a:off x="900113" y="1989138"/>
          <a:ext cx="7777162" cy="3455988"/>
        </p:xfrm>
        <a:graphic>
          <a:graphicData uri="http://schemas.openxmlformats.org/drawingml/2006/table">
            <a:tbl>
              <a:tblPr/>
              <a:tblGrid>
                <a:gridCol w="1303337"/>
                <a:gridCol w="1433513"/>
                <a:gridCol w="1382712"/>
                <a:gridCol w="1411288"/>
                <a:gridCol w="1201737"/>
                <a:gridCol w="1044575"/>
              </a:tblGrid>
              <a:tr h="711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畢業資格審查項目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應修類別</a:t>
                      </a:r>
                      <a:endParaRPr kumimoji="0" lang="zh-CN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  <a:hlinkClick r:id="rId4"/>
                        </a:rPr>
                        <a:t>校訂必修</a:t>
                      </a:r>
                      <a:endParaRPr kumimoji="0" lang="zh-CN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專業必修</a:t>
                      </a:r>
                      <a:endParaRPr kumimoji="0" lang="zh-CN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專業選修</a:t>
                      </a:r>
                      <a:endParaRPr kumimoji="0" lang="zh-CN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自由</a:t>
                      </a:r>
                      <a:endParaRPr kumimoji="0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選修</a:t>
                      </a:r>
                      <a:endParaRPr kumimoji="0" lang="zh-TW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總學</a:t>
                      </a:r>
                      <a:endParaRPr kumimoji="0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分數</a:t>
                      </a:r>
                      <a:endParaRPr kumimoji="0" lang="zh-TW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  <a:tr h="1614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應修科目數及學分</a:t>
                      </a:r>
                      <a:endParaRPr kumimoji="0" lang="zh-CN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1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4科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30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學分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23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科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64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學分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最少應選修</a:t>
                      </a: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22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學分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12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學分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128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學分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98" name="投影片編號版面配置區 6"/>
          <p:cNvSpPr>
            <a:spLocks noGrp="1" noChangeArrowheads="1"/>
          </p:cNvSpPr>
          <p:nvPr/>
        </p:nvSpPr>
        <p:spPr bwMode="auto">
          <a:xfrm>
            <a:off x="900113" y="1989138"/>
            <a:ext cx="7777162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564E5916-A175-4C91-82F1-FFBE2201799D}" type="slidenum">
              <a:rPr lang="en-US" altLang="zh-TW"/>
              <a:pPr eaLnBrk="1" hangingPunct="1"/>
              <a:t>4</a:t>
            </a:fld>
            <a:endParaRPr lang="zh-TW" altLang="en-US"/>
          </a:p>
        </p:txBody>
      </p:sp>
    </p:spTree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2D117ADA-67D6-494F-A634-CA9C3725E797}" type="slidenum">
              <a:rPr lang="zh-TW" altLang="zh-CN">
                <a:solidFill>
                  <a:srgbClr val="898989"/>
                </a:solidFill>
              </a:rPr>
              <a:pPr/>
              <a:t>5</a:t>
            </a:fld>
            <a:endParaRPr lang="zh-TW" altLang="zh-CN" sz="1800"/>
          </a:p>
        </p:txBody>
      </p:sp>
      <p:sp>
        <p:nvSpPr>
          <p:cNvPr id="9219" name="投影片編號版面配置區 3"/>
          <p:cNvSpPr>
            <a:spLocks noGrp="1" noChangeArrowheads="1"/>
          </p:cNvSpPr>
          <p:nvPr/>
        </p:nvSpPr>
        <p:spPr bwMode="auto">
          <a:xfrm>
            <a:off x="6350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8BFE67FB-848F-4B8A-AF64-A6BEFCEC6694}" type="slidenum">
              <a:rPr lang="en-US" altLang="zh-TW"/>
              <a:pPr eaLnBrk="1" hangingPunct="1"/>
              <a:t>5</a:t>
            </a:fld>
            <a:endParaRPr lang="zh-TW" altLang="en-US"/>
          </a:p>
        </p:txBody>
      </p:sp>
      <p:graphicFrame>
        <p:nvGraphicFramePr>
          <p:cNvPr id="2" name="Group 3"/>
          <p:cNvGraphicFramePr>
            <a:graphicFrameLocks noGrp="1"/>
          </p:cNvGraphicFramePr>
          <p:nvPr/>
        </p:nvGraphicFramePr>
        <p:xfrm>
          <a:off x="971550" y="1339850"/>
          <a:ext cx="7775575" cy="4930775"/>
        </p:xfrm>
        <a:graphic>
          <a:graphicData uri="http://schemas.openxmlformats.org/drawingml/2006/table">
            <a:tbl>
              <a:tblPr/>
              <a:tblGrid>
                <a:gridCol w="792163"/>
                <a:gridCol w="1800225"/>
                <a:gridCol w="2160587"/>
                <a:gridCol w="1511300"/>
                <a:gridCol w="1511300"/>
              </a:tblGrid>
              <a:tr h="827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畢業資格審查項目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應修類別</a:t>
                      </a:r>
                      <a:endParaRPr kumimoji="0" lang="zh-CN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  <a:hlinkClick r:id="rId3"/>
                        </a:rPr>
                        <a:t>校訂必修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專業必修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專業選修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自由選修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  <a:tr h="32623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備註</a:t>
                      </a:r>
                      <a:endParaRPr kumimoji="0" lang="zh-CN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除表列課程外，尚須修習「大學入門」及「創造力講座」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1.</a:t>
                      </a:r>
                      <a:r>
                        <a:rPr kumimoji="0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以系上開立之課程為主</a:t>
                      </a:r>
                      <a:endParaRPr kumimoji="0" lang="en-US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2.</a:t>
                      </a:r>
                      <a:r>
                        <a:rPr kumimoji="0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畢業應通過系辦規定之「資訊證照門檻、</a:t>
                      </a:r>
                      <a:r>
                        <a:rPr kumimoji="0" lang="zh-TW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「英語檢定門檻」</a:t>
                      </a:r>
                      <a:endParaRPr kumimoji="0" lang="zh-TW" alt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多修之學分數</a:t>
                      </a:r>
                      <a:r>
                        <a:rPr kumimoji="0" lang="zh-CN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得</a:t>
                      </a: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認列為自由選修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得</a:t>
                      </a: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修習外系、課程規劃中未有之課程、超修之專業選修與校訂必修學分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43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69875"/>
            <a:ext cx="8077200" cy="998538"/>
          </a:xfrm>
        </p:spPr>
        <p:txBody>
          <a:bodyPr/>
          <a:lstStyle/>
          <a:p>
            <a:pPr marL="0" indent="0" eaLnBrk="1" hangingPunct="1"/>
            <a:r>
              <a:rPr lang="zh-CN" altLang="zh-TW" sz="31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四、</a:t>
            </a:r>
            <a:r>
              <a:rPr lang="zh-CN" altLang="zh-TW" sz="32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應用英語系（四日）</a:t>
            </a:r>
            <a:r>
              <a:rPr lang="zh-CN" altLang="zh-TW" sz="31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畢業資格審查項目：</a:t>
            </a:r>
          </a:p>
        </p:txBody>
      </p:sp>
    </p:spTree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476250"/>
            <a:ext cx="8077200" cy="1143000"/>
          </a:xfrm>
        </p:spPr>
        <p:txBody>
          <a:bodyPr/>
          <a:lstStyle/>
          <a:p>
            <a:pPr marL="0" indent="0" eaLnBrk="1" hangingPunct="1"/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五、</a:t>
            </a:r>
            <a:r>
              <a:rPr lang="zh-CN" altLang="zh-TW" sz="30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應用英語系</a:t>
            </a:r>
            <a:r>
              <a:rPr lang="zh-CN" altLang="zh-TW" sz="32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（四日）</a:t>
            </a: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畢業資格：</a:t>
            </a:r>
            <a:b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注意事項－</a:t>
            </a:r>
            <a:r>
              <a:rPr lang="zh-TW" altLang="zh-CN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1</a:t>
            </a: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：</a:t>
            </a:r>
          </a:p>
        </p:txBody>
      </p:sp>
      <p:sp>
        <p:nvSpPr>
          <p:cNvPr id="10243" name="Title 1"/>
          <p:cNvSpPr>
            <a:spLocks noChangeArrowheads="1"/>
          </p:cNvSpPr>
          <p:nvPr/>
        </p:nvSpPr>
        <p:spPr bwMode="auto">
          <a:xfrm>
            <a:off x="827088" y="1700213"/>
            <a:ext cx="7921625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zh-TW" altLang="en-US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非學年度課程，</a:t>
            </a:r>
            <a:r>
              <a:rPr lang="zh-TW" altLang="en-US" sz="24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同一科目名稱重複修習，第</a:t>
            </a:r>
            <a:r>
              <a:rPr lang="en-US" altLang="zh-TW" sz="24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2</a:t>
            </a:r>
            <a:r>
              <a:rPr lang="zh-TW" altLang="en-US" sz="24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門</a:t>
            </a:r>
            <a:r>
              <a:rPr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不得</a:t>
            </a:r>
            <a:r>
              <a:rPr lang="zh-TW" altLang="en-US" sz="24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認列為畢業學分</a:t>
            </a:r>
            <a:r>
              <a:rPr lang="zh-TW" altLang="en-US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，如：</a:t>
            </a:r>
          </a:p>
          <a:p>
            <a:pPr eaLnBrk="1" hangingPunct="1"/>
            <a:r>
              <a:rPr lang="zh-TW" altLang="en-US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　選項體育選修</a:t>
            </a:r>
            <a:r>
              <a:rPr lang="en-US" altLang="zh-TW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2</a:t>
            </a:r>
            <a:r>
              <a:rPr lang="zh-TW" altLang="en-US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次籃球課，第</a:t>
            </a:r>
            <a:r>
              <a:rPr lang="en-US" altLang="zh-TW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2</a:t>
            </a:r>
            <a:r>
              <a:rPr lang="zh-TW" altLang="en-US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次修習的籃球</a:t>
            </a:r>
            <a:r>
              <a:rPr lang="zh-TW" altLang="en-US" sz="2400" b="1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不得列計</a:t>
            </a:r>
            <a:r>
              <a:rPr lang="zh-TW" altLang="en-US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至　</a:t>
            </a:r>
            <a:endParaRPr lang="en-US" altLang="zh-TW" sz="240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/>
            <a:r>
              <a:rPr lang="zh-TW" altLang="en-US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畢業學分中，須再補修</a:t>
            </a:r>
            <a:r>
              <a:rPr lang="en-US" altLang="zh-TW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1</a:t>
            </a:r>
            <a:r>
              <a:rPr lang="zh-TW" altLang="en-US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門非籃球課之選項體育。</a:t>
            </a:r>
            <a:endParaRPr lang="en-US" altLang="zh-TW" sz="240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/>
            <a:endParaRPr lang="zh-TW" altLang="en-US" sz="240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專業必修課程</a:t>
            </a:r>
            <a:r>
              <a:rPr lang="zh-TW" altLang="en-US" sz="24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務必</a:t>
            </a:r>
            <a:r>
              <a:rPr lang="zh-TW" altLang="en-US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修習系上開設之課程，延修等因素經系主任同意，始得修習系上規定之相近課程替代。</a:t>
            </a:r>
            <a:endParaRPr lang="en-US" altLang="zh-TW" sz="240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endParaRPr lang="zh-TW" altLang="en-US" sz="2400">
              <a:solidFill>
                <a:srgbClr val="0000FF"/>
              </a:solidFill>
              <a:latin typeface="Times New Roman" pitchFamily="18" charset="0"/>
              <a:ea typeface="標楷體" pitchFamily="65" charset="-120"/>
              <a:sym typeface="Arial" pitchFamily="34" charset="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40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sym typeface="Arial" pitchFamily="34" charset="0"/>
              </a:rPr>
              <a:t>創造力講座</a:t>
            </a:r>
            <a:r>
              <a:rPr lang="zh-TW" altLang="en-US" sz="2400">
                <a:latin typeface="Times New Roman" pitchFamily="18" charset="0"/>
                <a:ea typeface="標楷體" pitchFamily="65" charset="-120"/>
                <a:sym typeface="Arial" pitchFamily="34" charset="0"/>
              </a:rPr>
              <a:t>，為日間部四年制學生畢業門檻之一，可至</a:t>
            </a:r>
            <a:r>
              <a:rPr lang="en-US" altLang="zh-TW" sz="2400">
                <a:latin typeface="Times New Roman" pitchFamily="18" charset="0"/>
                <a:ea typeface="標楷體" pitchFamily="65" charset="-120"/>
                <a:sym typeface="Arial" pitchFamily="34" charset="0"/>
              </a:rPr>
              <a:t>【</a:t>
            </a:r>
            <a:r>
              <a:rPr lang="zh-TW" altLang="en-US" sz="2400">
                <a:latin typeface="Times New Roman" pitchFamily="18" charset="0"/>
                <a:ea typeface="標楷體" pitchFamily="65" charset="-120"/>
                <a:sym typeface="Arial" pitchFamily="34" charset="0"/>
              </a:rPr>
              <a:t>學生資訊系統＼畢業證照門檻</a:t>
            </a:r>
            <a:r>
              <a:rPr lang="en-US" altLang="zh-TW" sz="2400">
                <a:latin typeface="Times New Roman" pitchFamily="18" charset="0"/>
                <a:ea typeface="標楷體" pitchFamily="65" charset="-120"/>
                <a:sym typeface="Arial" pitchFamily="34" charset="0"/>
              </a:rPr>
              <a:t>】 </a:t>
            </a:r>
            <a:r>
              <a:rPr lang="zh-TW" altLang="en-US" sz="2400">
                <a:latin typeface="Times New Roman" pitchFamily="18" charset="0"/>
                <a:ea typeface="標楷體" pitchFamily="65" charset="-120"/>
                <a:sym typeface="Arial" pitchFamily="34" charset="0"/>
              </a:rPr>
              <a:t>查詢是否通過。</a:t>
            </a:r>
            <a:endParaRPr lang="en-US" altLang="zh-TW" sz="2400">
              <a:solidFill>
                <a:srgbClr val="0000FF"/>
              </a:solidFill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endParaRPr lang="zh-TW" altLang="en-US" sz="240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勞作教育為必修，須２次成績及格</a:t>
            </a:r>
            <a:r>
              <a:rPr lang="en-US" altLang="zh-TW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(</a:t>
            </a:r>
            <a:r>
              <a:rPr lang="zh-TW" altLang="en-US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學則第</a:t>
            </a:r>
            <a:r>
              <a:rPr lang="en-US" altLang="zh-TW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23</a:t>
            </a:r>
            <a:r>
              <a:rPr lang="zh-TW" altLang="en-US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條規定</a:t>
            </a:r>
            <a:r>
              <a:rPr lang="en-US" altLang="zh-TW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)</a:t>
            </a:r>
            <a:r>
              <a:rPr lang="zh-TW" altLang="en-US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。</a:t>
            </a:r>
            <a:endParaRPr lang="en-US" altLang="zh-TW" sz="240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10244" name="投影片編號版面配置區 2"/>
          <p:cNvSpPr>
            <a:spLocks noGrp="1" noChangeArrowheads="1"/>
          </p:cNvSpPr>
          <p:nvPr/>
        </p:nvSpPr>
        <p:spPr bwMode="auto">
          <a:xfrm>
            <a:off x="827088" y="1700213"/>
            <a:ext cx="7921625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011397FE-857D-4679-81B9-96379470633C}" type="slidenum">
              <a:rPr lang="en-US" altLang="zh-TW"/>
              <a:pPr eaLnBrk="1" hangingPunct="1"/>
              <a:t>6</a:t>
            </a:fld>
            <a:endParaRPr lang="zh-TW" altLang="en-US"/>
          </a:p>
        </p:txBody>
      </p:sp>
    </p:spTree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pPr marL="0" indent="0" eaLnBrk="1" hangingPunct="1"/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五、</a:t>
            </a:r>
            <a:r>
              <a:rPr lang="zh-CN" altLang="zh-TW" sz="30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應用英語系</a:t>
            </a:r>
            <a:r>
              <a:rPr lang="zh-CN" altLang="zh-TW" sz="32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（四日）</a:t>
            </a: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畢業資格：</a:t>
            </a:r>
            <a:b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注意事項－</a:t>
            </a:r>
            <a:r>
              <a:rPr lang="zh-TW" altLang="zh-CN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2</a:t>
            </a: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：</a:t>
            </a:r>
            <a:endParaRPr lang="zh-CN" altLang="zh-TW" sz="3000" b="1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11267" name="Title 1"/>
          <p:cNvSpPr>
            <a:spLocks noChangeArrowheads="1"/>
          </p:cNvSpPr>
          <p:nvPr/>
        </p:nvSpPr>
        <p:spPr bwMode="auto">
          <a:xfrm>
            <a:off x="827088" y="1628775"/>
            <a:ext cx="79216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endParaRPr lang="zh-TW" altLang="zh-TW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11268" name="Title 1"/>
          <p:cNvSpPr>
            <a:spLocks noChangeArrowheads="1"/>
          </p:cNvSpPr>
          <p:nvPr/>
        </p:nvSpPr>
        <p:spPr bwMode="auto">
          <a:xfrm>
            <a:off x="1042988" y="1917700"/>
            <a:ext cx="770572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endParaRPr lang="zh-TW" altLang="en-US" sz="300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3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系上規定之英語證照門檻，於應屆畢業之</a:t>
            </a:r>
            <a:r>
              <a:rPr lang="zh-TW" altLang="en-US" sz="300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次學期開學前未取得者，須完成次學期之註冊繳費程序</a:t>
            </a:r>
            <a:r>
              <a:rPr lang="zh-TW" altLang="en-US" sz="3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，次學期取得證照經系辦通過者，得於次學期之</a:t>
            </a:r>
            <a:r>
              <a:rPr lang="zh-TW" altLang="en-US" sz="30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期末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始得領取畢業證書</a:t>
            </a:r>
            <a:r>
              <a:rPr lang="zh-TW" altLang="en-US" sz="3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。</a:t>
            </a:r>
          </a:p>
          <a:p>
            <a:pPr eaLnBrk="1" hangingPunct="1"/>
            <a:endParaRPr lang="zh-TW" altLang="en-US" sz="300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3000">
                <a:latin typeface="Times New Roman" pitchFamily="18" charset="0"/>
                <a:ea typeface="標楷體" pitchFamily="65" charset="-120"/>
                <a:sym typeface="Arial" pitchFamily="34" charset="0"/>
              </a:rPr>
              <a:t>資訊證照門檻須通過始得畢業，取得證照時，請至</a:t>
            </a:r>
            <a:r>
              <a:rPr lang="en-US" altLang="zh-TW" sz="3000">
                <a:latin typeface="Times New Roman" pitchFamily="18" charset="0"/>
                <a:ea typeface="標楷體" pitchFamily="65" charset="-120"/>
                <a:sym typeface="Arial" pitchFamily="34" charset="0"/>
              </a:rPr>
              <a:t>【</a:t>
            </a:r>
            <a:r>
              <a:rPr lang="zh-TW" altLang="en-US" sz="3000">
                <a:latin typeface="Times New Roman" pitchFamily="18" charset="0"/>
                <a:ea typeface="標楷體" pitchFamily="65" charset="-120"/>
                <a:sym typeface="Arial" pitchFamily="34" charset="0"/>
              </a:rPr>
              <a:t>學生資訊系統＼畢業</a:t>
            </a:r>
            <a:r>
              <a:rPr lang="zh-TW" altLang="en-US" sz="3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證照門檻</a:t>
            </a:r>
            <a:r>
              <a:rPr lang="en-US" altLang="zh-TW" sz="3000">
                <a:latin typeface="Times New Roman" pitchFamily="18" charset="0"/>
                <a:ea typeface="標楷體" pitchFamily="65" charset="-120"/>
                <a:sym typeface="Arial" pitchFamily="34" charset="0"/>
              </a:rPr>
              <a:t>】</a:t>
            </a:r>
            <a:r>
              <a:rPr lang="zh-TW" altLang="en-US" sz="3000">
                <a:latin typeface="Times New Roman" pitchFamily="18" charset="0"/>
                <a:ea typeface="標楷體" pitchFamily="65" charset="-120"/>
                <a:sym typeface="Arial" pitchFamily="34" charset="0"/>
              </a:rPr>
              <a:t>上傳證照電子檔並將紙本繳至系辦查驗，始得通過。</a:t>
            </a:r>
            <a:endParaRPr lang="en-US" altLang="zh-TW" sz="3000">
              <a:latin typeface="Calibri" pitchFamily="34" charset="0"/>
              <a:sym typeface="新細明體" pitchFamily="18" charset="-120"/>
            </a:endParaRPr>
          </a:p>
          <a:p>
            <a:pPr eaLnBrk="1" hangingPunct="1"/>
            <a:endParaRPr lang="zh-TW" altLang="en-US" sz="220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11269" name="投影片編號版面配置區 9"/>
          <p:cNvSpPr>
            <a:spLocks noGrp="1" noChangeArrowheads="1"/>
          </p:cNvSpPr>
          <p:nvPr/>
        </p:nvSpPr>
        <p:spPr bwMode="auto">
          <a:xfrm>
            <a:off x="1042988" y="1917700"/>
            <a:ext cx="770572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A105F6E8-C427-4265-975C-873D2AED57F8}" type="slidenum">
              <a:rPr lang="en-US" altLang="zh-TW"/>
              <a:pPr eaLnBrk="1" hangingPunct="1"/>
              <a:t>7</a:t>
            </a:fld>
            <a:endParaRPr lang="zh-TW" altLang="en-US"/>
          </a:p>
        </p:txBody>
      </p:sp>
    </p:spTree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pPr marL="0" indent="0" eaLnBrk="1" hangingPunct="1"/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五、</a:t>
            </a:r>
            <a:r>
              <a:rPr lang="zh-CN" altLang="zh-TW" sz="30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應用英語系</a:t>
            </a:r>
            <a:r>
              <a:rPr lang="zh-CN" altLang="zh-TW" sz="32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（四日）</a:t>
            </a: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畢業資格：</a:t>
            </a:r>
            <a:b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注意事項－</a:t>
            </a:r>
            <a:r>
              <a:rPr lang="zh-TW" altLang="zh-CN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3</a:t>
            </a: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：</a:t>
            </a:r>
            <a:endParaRPr lang="zh-CN" altLang="zh-TW" sz="3000" b="1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12291" name="Title 1"/>
          <p:cNvSpPr>
            <a:spLocks noChangeArrowheads="1"/>
          </p:cNvSpPr>
          <p:nvPr/>
        </p:nvSpPr>
        <p:spPr bwMode="auto">
          <a:xfrm>
            <a:off x="1042988" y="1844675"/>
            <a:ext cx="77057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zh-TW" altLang="en-US" sz="280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停修之替代課程，請洽系辦查詢。</a:t>
            </a:r>
            <a:endParaRPr lang="en-US" altLang="zh-TW" sz="2800">
              <a:solidFill>
                <a:srgbClr val="0000FF"/>
              </a:solidFill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/>
            <a:endParaRPr lang="zh-TW" altLang="en-US" sz="2800">
              <a:solidFill>
                <a:srgbClr val="0000FF"/>
              </a:solidFill>
              <a:latin typeface="Calibri" pitchFamily="34" charset="0"/>
              <a:sym typeface="新細明體" pitchFamily="18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80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請留意課程規劃上各類課程最低應修學分數。</a:t>
            </a:r>
            <a:endParaRPr lang="en-US" altLang="zh-TW" sz="2800">
              <a:solidFill>
                <a:srgbClr val="0000FF"/>
              </a:solidFill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/>
            <a:endParaRPr lang="zh-TW" altLang="en-US" sz="2800">
              <a:solidFill>
                <a:srgbClr val="0000FF"/>
              </a:solidFill>
              <a:latin typeface="Calibri" pitchFamily="34" charset="0"/>
              <a:sym typeface="新細明體" pitchFamily="18" charset="-120"/>
            </a:endParaRPr>
          </a:p>
          <a:p>
            <a:pPr eaLnBrk="1" hangingPunct="1"/>
            <a:endParaRPr lang="zh-TW" altLang="en-US" sz="2800">
              <a:solidFill>
                <a:srgbClr val="0000FF"/>
              </a:solidFill>
              <a:latin typeface="Calibri" pitchFamily="34" charset="0"/>
              <a:sym typeface="新細明體" pitchFamily="18" charset="-120"/>
            </a:endParaRPr>
          </a:p>
        </p:txBody>
      </p:sp>
      <p:sp>
        <p:nvSpPr>
          <p:cNvPr id="12292" name="投影片編號版面配置區 6"/>
          <p:cNvSpPr>
            <a:spLocks noGrp="1" noChangeArrowheads="1"/>
          </p:cNvSpPr>
          <p:nvPr/>
        </p:nvSpPr>
        <p:spPr bwMode="auto">
          <a:xfrm>
            <a:off x="1042988" y="1844675"/>
            <a:ext cx="77057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5DF8A5D9-3BC2-47CC-8C2C-DDB68CBC796E}" type="slidenum">
              <a:rPr lang="en-US" altLang="zh-TW"/>
              <a:pPr eaLnBrk="1" hangingPunct="1"/>
              <a:t>8</a:t>
            </a:fld>
            <a:endParaRPr lang="zh-TW" altLang="en-US"/>
          </a:p>
        </p:txBody>
      </p:sp>
    </p:spTree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0"/>
            <a:ext cx="909955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69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投影片編號版面配置區 2"/>
          <p:cNvSpPr>
            <a:spLocks noGrp="1" noChangeArrowheads="1"/>
          </p:cNvSpPr>
          <p:nvPr/>
        </p:nvSpPr>
        <p:spPr bwMode="auto">
          <a:xfrm>
            <a:off x="3160713" y="-3173413"/>
            <a:ext cx="2819400" cy="917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F92A8807-FC0C-49E2-BDB8-03AA57217B20}" type="slidenum">
              <a:rPr lang="en-US" altLang="zh-TW"/>
              <a:pPr eaLnBrk="1" hangingPunct="1"/>
              <a:t>9</a:t>
            </a:fld>
            <a:endParaRPr lang="zh-TW" alt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557338"/>
            <a:ext cx="8353425" cy="4535487"/>
          </a:xfrm>
        </p:spPr>
        <p:txBody>
          <a:bodyPr anchor="b"/>
          <a:lstStyle/>
          <a:p>
            <a:pPr marL="0" indent="0" algn="ctr" eaLnBrk="1" hangingPunct="1">
              <a:spcBef>
                <a:spcPts val="1200"/>
              </a:spcBef>
            </a:pPr>
            <a:r>
              <a:rPr lang="zh-TW" altLang="zh-CN" sz="7200" b="1" smtClean="0">
                <a:solidFill>
                  <a:srgbClr val="0000FF"/>
                </a:solidFill>
              </a:rPr>
              <a:t>Q&amp;A</a:t>
            </a:r>
            <a:r>
              <a:rPr lang="zh-TW" altLang="zh-CN" sz="5400" b="1" smtClean="0"/>
              <a:t/>
            </a:r>
            <a:br>
              <a:rPr lang="zh-TW" altLang="zh-CN" sz="5400" b="1" smtClean="0"/>
            </a:br>
            <a:r>
              <a:rPr lang="zh-TW" altLang="zh-CN" sz="1800" b="1" smtClean="0"/>
              <a:t/>
            </a:r>
            <a:br>
              <a:rPr lang="zh-TW" altLang="zh-CN" sz="1800" b="1" smtClean="0"/>
            </a:br>
            <a:r>
              <a:rPr lang="zh-CN" altLang="zh-TW" sz="5400" b="1" smtClean="0"/>
              <a:t>是否仍有問題</a:t>
            </a:r>
            <a:r>
              <a:rPr lang="zh-TW" altLang="zh-CN" sz="5400" b="1" smtClean="0"/>
              <a:t>?</a:t>
            </a:r>
            <a:br>
              <a:rPr lang="zh-TW" altLang="zh-CN" sz="5400" b="1" smtClean="0"/>
            </a:br>
            <a:r>
              <a:rPr lang="zh-CN" altLang="zh-TW" sz="2600" b="1" smtClean="0">
                <a:solidFill>
                  <a:schemeClr val="bg1"/>
                </a:solidFill>
              </a:rPr>
              <a:t>．</a:t>
            </a:r>
            <a:r>
              <a:rPr lang="zh-CN" altLang="zh-TW" sz="5400" b="1" smtClean="0"/>
              <a:t/>
            </a:r>
            <a:br>
              <a:rPr lang="zh-CN" altLang="zh-TW" sz="5400" b="1" smtClean="0"/>
            </a:br>
            <a:r>
              <a:rPr lang="zh-CN" altLang="zh-TW" sz="36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請先上網查看</a:t>
            </a:r>
            <a:r>
              <a:rPr lang="zh-TW" altLang="zh-CN" sz="3600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  <a:hlinkClick r:id="rId4" action="ppaction://hlinkfile"/>
              </a:rPr>
              <a:t>【</a:t>
            </a:r>
            <a:r>
              <a:rPr lang="zh-CN" altLang="zh-TW" sz="3600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  <a:hlinkClick r:id="rId4" action="ppaction://hlinkfile"/>
              </a:rPr>
              <a:t>畢業生專區</a:t>
            </a:r>
            <a:r>
              <a:rPr lang="zh-TW" altLang="zh-CN" sz="3600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  <a:hlinkClick r:id="rId4" action="ppaction://hlinkfile"/>
              </a:rPr>
              <a:t>】</a:t>
            </a:r>
            <a:r>
              <a:rPr lang="zh-CN" altLang="zh-TW" sz="36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資訊</a:t>
            </a:r>
            <a:br>
              <a:rPr lang="zh-CN" altLang="zh-TW" sz="36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</a:br>
            <a:r>
              <a:rPr lang="zh-TW" altLang="zh-CN" sz="180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.</a:t>
            </a:r>
            <a:r>
              <a:rPr lang="zh-TW" altLang="zh-CN" sz="36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/>
            </a:r>
            <a:br>
              <a:rPr lang="zh-TW" altLang="zh-CN" sz="36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</a:br>
            <a:r>
              <a:rPr lang="zh-TW" altLang="zh-CN" sz="360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『</a:t>
            </a:r>
            <a:r>
              <a:rPr lang="zh-CN" altLang="zh-TW" sz="360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各系畢業資格審核注意事項</a:t>
            </a:r>
            <a:r>
              <a:rPr lang="zh-TW" altLang="zh-CN" sz="360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』</a:t>
            </a:r>
            <a:endParaRPr lang="zh-TW" altLang="zh-CN" sz="540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訓練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訓練">
      <a:majorFont>
        <a:latin typeface="Calibri"/>
        <a:ea typeface="SimSun"/>
        <a:cs typeface=""/>
      </a:majorFont>
      <a:minorFont>
        <a:latin typeface="Calibri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871</Words>
  <Characters>0</Characters>
  <Application>Microsoft Office PowerPoint</Application>
  <DocSecurity>0</DocSecurity>
  <PresentationFormat>如螢幕大小 (4:3)</PresentationFormat>
  <Lines>0</Lines>
  <Paragraphs>119</Paragraphs>
  <Slides>10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訓練</vt:lpstr>
      <vt:lpstr>朝陽科技大學 106學年度第2學期應屆畢業生  畢業資格審核注意事項  　　 　－應用英語系</vt:lpstr>
      <vt:lpstr>一、應屆畢業生規定：</vt:lpstr>
      <vt:lpstr>二、畢業自審：</vt:lpstr>
      <vt:lpstr>三、應用英語系（四日）畢業資格應修學分數： ◎適用課規：103學年度入學適用</vt:lpstr>
      <vt:lpstr>四、應用英語系（四日）畢業資格審查項目：</vt:lpstr>
      <vt:lpstr>五、應用英語系（四日）畢業資格： 注意事項－1：</vt:lpstr>
      <vt:lpstr>五、應用英語系（四日）畢業資格： 注意事項－2：</vt:lpstr>
      <vt:lpstr>五、應用英語系（四日）畢業資格：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朝陽科技大學 106學年度第2學期應屆畢業生  畢業資格審核注意事項  　　 　－應用英語系</dc:title>
  <dc:creator>張容嘉</dc:creator>
  <cp:lastModifiedBy>Windows 使用者</cp:lastModifiedBy>
  <cp:revision>4</cp:revision>
  <dcterms:created xsi:type="dcterms:W3CDTF">2015-11-08T22:45:00Z</dcterms:created>
  <dcterms:modified xsi:type="dcterms:W3CDTF">2018-11-29T08:29:53Z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2052-9.1.0.4468</vt:lpwstr>
  </property>
</Properties>
</file>