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4" r:id="rId11"/>
  </p:sldIdLst>
  <p:sldSz cx="9144000" cy="6858000" type="screen4x3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04" y="-786"/>
      </p:cViewPr>
      <p:guideLst>
        <p:guide orient="horz" pos="2182"/>
        <p:guide pos="28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AB542444-4D12-41BD-BDC0-E5AD7673E36E}" type="datetime1">
              <a:rPr lang="zh-CN" altLang="en-US"/>
              <a:pPr>
                <a:defRPr/>
              </a:pPr>
              <a:t>2018/11/29</a:t>
            </a:fld>
            <a:endParaRPr lang="zh-TW" altLang="zh-CN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zh-TW" smtClean="0"/>
              <a:t>按一下以編輯母片文字樣式</a:t>
            </a:r>
          </a:p>
          <a:p>
            <a:pPr>
              <a:defRPr/>
            </a:pPr>
            <a:r>
              <a:rPr lang="zh-CN" altLang="zh-TW" smtClean="0"/>
              <a:t>第二層</a:t>
            </a:r>
          </a:p>
          <a:p>
            <a:pPr>
              <a:defRPr/>
            </a:pPr>
            <a:r>
              <a:rPr lang="zh-CN" altLang="zh-TW" smtClean="0"/>
              <a:t>第三層</a:t>
            </a:r>
          </a:p>
          <a:p>
            <a:pPr>
              <a:defRPr/>
            </a:pPr>
            <a:r>
              <a:rPr lang="zh-CN" altLang="zh-TW" smtClean="0"/>
              <a:t>第四層</a:t>
            </a:r>
          </a:p>
          <a:p>
            <a:pPr>
              <a:defRPr/>
            </a:pPr>
            <a:r>
              <a:rPr lang="zh-CN" altLang="zh-TW" smtClean="0"/>
              <a:t>第五層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/>
            </a:lvl1pPr>
          </a:lstStyle>
          <a:p>
            <a:fld id="{00B0C347-5A66-4257-A5E0-EDF8E2C8C172}" type="slidenum">
              <a:rPr lang="zh-TW" altLang="zh-CN"/>
              <a:pPr/>
              <a:t>‹#›</a:t>
            </a:fld>
            <a:endParaRPr lang="zh-TW" altLang="zh-CN" sz="1200"/>
          </a:p>
        </p:txBody>
      </p:sp>
    </p:spTree>
    <p:extLst>
      <p:ext uri="{BB962C8B-B14F-4D97-AF65-F5344CB8AC3E}">
        <p14:creationId xmlns:p14="http://schemas.microsoft.com/office/powerpoint/2010/main" val="14218529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2159000" y="0"/>
            <a:ext cx="8027988" cy="6021388"/>
          </a:xfrm>
        </p:spPr>
      </p:sp>
      <p:sp>
        <p:nvSpPr>
          <p:cNvPr id="4099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6858000" y="5105400"/>
            <a:ext cx="1828800" cy="99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zh-TW" smtClean="0"/>
              <a:t>此範本可作為群組設定中簡報訓練教材的起始檔案。</a:t>
            </a:r>
          </a:p>
          <a:p>
            <a:endParaRPr lang="zh-CN" altLang="zh-TW" smtClean="0"/>
          </a:p>
          <a:p>
            <a:r>
              <a:rPr lang="zh-CN" altLang="zh-TW" smtClean="0"/>
              <a:t>章節</a:t>
            </a:r>
          </a:p>
          <a:p>
            <a:r>
              <a:rPr lang="zh-CN" altLang="zh-TW" smtClean="0"/>
              <a:t>在投影片上按一下右鍵以新增章節。 章節可協助您組織投影片，或簡化多個作者之間的共同作業。</a:t>
            </a:r>
          </a:p>
          <a:p>
            <a:endParaRPr lang="zh-CN" altLang="zh-TW" smtClean="0"/>
          </a:p>
          <a:p>
            <a:r>
              <a:rPr lang="zh-CN" altLang="zh-TW" smtClean="0"/>
              <a:t>備忘稿</a:t>
            </a:r>
          </a:p>
          <a:p>
            <a:r>
              <a:rPr lang="zh-CN" altLang="zh-TW" smtClean="0"/>
              <a:t>使用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備忘稿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章節記錄交付備忘稿，或提供其他詳細資料給對象。 於簡報期間在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簡報檢視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中檢視這些備忘稿。 </a:t>
            </a:r>
          </a:p>
          <a:p>
            <a:r>
              <a:rPr lang="zh-CN" altLang="zh-TW" smtClean="0"/>
              <a:t>請記住字型大小 </a:t>
            </a:r>
            <a:r>
              <a:rPr lang="zh-TW" altLang="zh-CN" smtClean="0">
                <a:ea typeface="新細明體" pitchFamily="18" charset="-120"/>
              </a:rPr>
              <a:t>(</a:t>
            </a:r>
            <a:r>
              <a:rPr lang="zh-CN" altLang="zh-TW" smtClean="0"/>
              <a:t>對於協助工具、可見度、影片拍攝及線上生產非常重要</a:t>
            </a:r>
            <a:r>
              <a:rPr lang="zh-TW" altLang="zh-CN" smtClean="0">
                <a:ea typeface="新細明體" pitchFamily="18" charset="-120"/>
              </a:rPr>
              <a:t>)</a:t>
            </a:r>
          </a:p>
          <a:p>
            <a:endParaRPr lang="zh-TW" altLang="zh-CN" smtClean="0">
              <a:ea typeface="新細明體" pitchFamily="18" charset="-120"/>
            </a:endParaRPr>
          </a:p>
          <a:p>
            <a:r>
              <a:rPr lang="zh-CN" altLang="zh-TW" smtClean="0"/>
              <a:t>協調的色彩 </a:t>
            </a:r>
          </a:p>
          <a:p>
            <a:r>
              <a:rPr lang="zh-CN" altLang="zh-TW" smtClean="0"/>
              <a:t>請特別注意圖形、圖表及文字方塊。 </a:t>
            </a:r>
          </a:p>
          <a:p>
            <a:r>
              <a:rPr lang="zh-CN" altLang="zh-TW" smtClean="0"/>
              <a:t>考慮出席者將以黑白或 灰階列印。執行測試列印，以確保在進行純黑白及 灰階列印時色彩正確。</a:t>
            </a:r>
          </a:p>
          <a:p>
            <a:endParaRPr lang="zh-CN" altLang="zh-TW" smtClean="0"/>
          </a:p>
          <a:p>
            <a:r>
              <a:rPr lang="zh-CN" altLang="zh-TW" smtClean="0"/>
              <a:t>圖形、表格和圖表</a:t>
            </a:r>
          </a:p>
          <a:p>
            <a:r>
              <a:rPr lang="zh-CN" altLang="zh-TW" smtClean="0"/>
              <a:t>保持簡單</a:t>
            </a:r>
            <a:r>
              <a:rPr lang="zh-TW" altLang="zh-CN" smtClean="0">
                <a:ea typeface="新細明體" pitchFamily="18" charset="-120"/>
              </a:rPr>
              <a:t>: </a:t>
            </a:r>
            <a:r>
              <a:rPr lang="zh-CN" altLang="zh-TW" smtClean="0"/>
              <a:t>如果可能，使用一致而不令人分心的樣式和色彩。</a:t>
            </a:r>
          </a:p>
          <a:p>
            <a:r>
              <a:rPr lang="zh-CN" altLang="zh-TW" smtClean="0"/>
              <a:t>所有圖表和表格都加上標籤。</a:t>
            </a:r>
          </a:p>
          <a:p>
            <a:endParaRPr lang="zh-CN" altLang="zh-TW" smtClean="0"/>
          </a:p>
          <a:p>
            <a:endParaRPr lang="zh-CN" altLang="zh-TW" smtClean="0"/>
          </a:p>
          <a:p>
            <a:endParaRPr lang="zh-TW" altLang="zh-CN" smtClean="0">
              <a:ea typeface="新細明體" pitchFamily="18" charset="-12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147483647" y="0"/>
            <a:ext cx="0" cy="2147483647"/>
          </a:xfrm>
        </p:spPr>
      </p:sp>
      <p:sp>
        <p:nvSpPr>
          <p:cNvPr id="8195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762000" y="1595438"/>
            <a:ext cx="8077200" cy="4297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zh-TW" smtClean="0"/>
              <a:t>提供簡報的簡短概觀。 描描述簡報的主要焦點與其重要性。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CN" altLang="zh-TW" smtClean="0"/>
              <a:t>介紹每個主要主題。</a:t>
            </a:r>
          </a:p>
          <a:p>
            <a:r>
              <a:rPr lang="zh-CN"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BE674-B626-4D57-8152-DEF3FC87F7E5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62816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0D93C-9734-43FD-A7E6-ADF705CA4F51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1936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20193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9055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D6214-170A-40AA-82A6-F9BD97D1EEB5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43334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4AF20-694D-4D73-AED5-0E04BC06FF3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099787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40C38-F0B9-48A2-B1A7-00AC40FBA02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30324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78583-4841-454E-AAAC-3225A1CC30E7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86772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2B155-0EB5-4487-9650-8EC4A3CE5C7B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43697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7FC93-C9C1-4C82-A6C0-E8DF8BB40C71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56043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82D8C-A3ED-434E-B179-F090364FF4E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4430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1C16C-0AAF-45E2-B7DF-B5E49868A3BB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51188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>
              <a:sym typeface="新細明體" panose="02020500000000000000" pitchFamily="18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59D5C-CD1B-403D-9F09-44C72C57709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44351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按一下以編輯母片標題樣式</a:t>
            </a:r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按一下以編輯母片文字樣式</a:t>
            </a:r>
          </a:p>
          <a:p>
            <a:pPr lvl="1"/>
            <a:r>
              <a:rPr lang="zh-CN" altLang="zh-TW" smtClean="0">
                <a:sym typeface="新細明體" pitchFamily="18" charset="-120"/>
              </a:rPr>
              <a:t>第二層</a:t>
            </a:r>
          </a:p>
          <a:p>
            <a:pPr lvl="2"/>
            <a:r>
              <a:rPr lang="zh-CN" altLang="zh-TW" smtClean="0">
                <a:sym typeface="新細明體" pitchFamily="18" charset="-120"/>
              </a:rPr>
              <a:t>第三層</a:t>
            </a:r>
          </a:p>
          <a:p>
            <a:pPr lvl="3"/>
            <a:r>
              <a:rPr lang="zh-CN" altLang="zh-TW" smtClean="0">
                <a:sym typeface="新細明體" pitchFamily="18" charset="-120"/>
              </a:rPr>
              <a:t>第四層</a:t>
            </a:r>
          </a:p>
          <a:p>
            <a:pPr lvl="4"/>
            <a:r>
              <a:rPr lang="zh-CN" altLang="zh-TW" smtClean="0">
                <a:sym typeface="新細明體" pitchFamily="18" charset="-120"/>
              </a:rPr>
              <a:t>第五層</a:t>
            </a:r>
          </a:p>
        </p:txBody>
      </p:sp>
      <p:sp>
        <p:nvSpPr>
          <p:cNvPr id="102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FBEC7984-67DB-4A52-93AD-F40E950CC56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225" y="-104775"/>
            <a:ext cx="815975" cy="708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新細明體" pitchFamily="18" charset="-120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e.cyut.edu.tw/cyutge/course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n-graduat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2482850" y="1339850"/>
            <a:ext cx="6481763" cy="4249738"/>
          </a:xfrm>
        </p:spPr>
        <p:txBody>
          <a:bodyPr anchor="t"/>
          <a:lstStyle/>
          <a:p>
            <a:pPr marL="0" indent="0" eaLnBrk="1" hangingPunct="1"/>
            <a:r>
              <a:rPr lang="zh-TW" altLang="en-US" sz="5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朝陽科技大學</a:t>
            </a:r>
            <a:br>
              <a:rPr lang="zh-TW" altLang="en-US" sz="5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6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107學年度第2學期應屆畢業生</a:t>
            </a:r>
            <a:br>
              <a:rPr lang="zh-TW" altLang="en-US" sz="36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600" b="1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/>
            </a:r>
            <a:br>
              <a:rPr lang="zh-TW" altLang="en-US" sz="3600" b="1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畢業資格審核注意事項</a:t>
            </a:r>
            <a:b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/>
            </a:r>
            <a:b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　</a:t>
            </a:r>
            <a:r>
              <a:rPr lang="zh-TW" altLang="en-US" b="1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－</a:t>
            </a:r>
            <a:r>
              <a:rPr lang="zh-TW" altLang="en-US" b="1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endParaRPr lang="zh-TW" altLang="en-US" sz="3600" b="1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  <a:sym typeface="華康中圓體" pitchFamily="49" charset="-120"/>
            </a:endParaRPr>
          </a:p>
        </p:txBody>
      </p:sp>
      <p:sp>
        <p:nvSpPr>
          <p:cNvPr id="3077" name="Title 1"/>
          <p:cNvSpPr>
            <a:spLocks noChangeArrowheads="1"/>
          </p:cNvSpPr>
          <p:nvPr/>
        </p:nvSpPr>
        <p:spPr bwMode="auto">
          <a:xfrm>
            <a:off x="3708399" y="5441950"/>
            <a:ext cx="511189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　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適用</a:t>
            </a:r>
            <a:r>
              <a:rPr lang="en-US" altLang="zh-TW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10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4學年度課程規劃表</a:t>
            </a:r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6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投影片編號版面配置區 2"/>
          <p:cNvSpPr>
            <a:spLocks noGrp="1" noChangeArrowheads="1"/>
          </p:cNvSpPr>
          <p:nvPr/>
        </p:nvSpPr>
        <p:spPr bwMode="auto">
          <a:xfrm>
            <a:off x="3160713" y="-3173413"/>
            <a:ext cx="2819400" cy="917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7AE86257-5B50-41F0-B673-C45F8A253BDC}" type="slidenum">
              <a:rPr lang="en-US" altLang="zh-TW"/>
              <a:pPr eaLnBrk="1" hangingPunct="1"/>
              <a:t>10</a:t>
            </a:fld>
            <a:endParaRPr lang="zh-TW" altLang="en-US"/>
          </a:p>
        </p:txBody>
      </p:sp>
      <p:sp>
        <p:nvSpPr>
          <p:cNvPr id="14341" name="Title 1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7363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）。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4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7246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1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5"/>
              </a:rPr>
              <a:t>外語能力檢定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6"/>
              </a:rPr>
              <a:t>大一大二英文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，請洽語言中心助教（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7525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創造力講座，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請洽三創教育與發展中心（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6302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1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勞作教育，請洽學務處服務學習組（分機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5042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5044)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畢業資格審查系統問題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如已修科目未出現等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：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日間部學生：請洽註冊組（分機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4012~4016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進修部學生：請洽進修教學組（分機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4652~4654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15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95738" y="692150"/>
            <a:ext cx="2881312" cy="936625"/>
          </a:xfrm>
        </p:spPr>
        <p:txBody>
          <a:bodyPr anchor="b"/>
          <a:lstStyle/>
          <a:p>
            <a:pPr marL="0" indent="0" algn="ctr" eaLnBrk="1" hangingPunct="1"/>
            <a:r>
              <a:rPr lang="zh-CN" altLang="zh-TW" sz="4500" u="sng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洽詢單位</a:t>
            </a:r>
          </a:p>
        </p:txBody>
      </p:sp>
      <p:sp>
        <p:nvSpPr>
          <p:cNvPr id="14343" name="矩形 9"/>
          <p:cNvSpPr>
            <a:spLocks noChangeArrowheads="1"/>
          </p:cNvSpPr>
          <p:nvPr/>
        </p:nvSpPr>
        <p:spPr bwMode="auto">
          <a:xfrm>
            <a:off x="3282950" y="1700213"/>
            <a:ext cx="431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學校電話：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(04)2332-3000</a:t>
            </a:r>
            <a:endParaRPr lang="zh-TW" altLang="en-US" sz="2800">
              <a:solidFill>
                <a:srgbClr val="000000"/>
              </a:solidFill>
              <a:latin typeface="標楷體" pitchFamily="65" charset="-120"/>
              <a:ea typeface="標楷體" pitchFamily="65" charset="-120"/>
              <a:sym typeface="新細明體" pitchFamily="18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41A64ABA-A67A-4CCC-92E8-7CFB7B11AF30}" type="slidenum">
              <a:rPr lang="zh-TW" altLang="zh-CN">
                <a:solidFill>
                  <a:srgbClr val="898989"/>
                </a:solidFill>
              </a:rPr>
              <a:pPr/>
              <a:t>2</a:t>
            </a:fld>
            <a:endParaRPr lang="zh-TW" altLang="zh-CN" sz="1800"/>
          </a:p>
        </p:txBody>
      </p:sp>
      <p:sp>
        <p:nvSpPr>
          <p:cNvPr id="5123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一、應屆畢業生規定：</a:t>
            </a:r>
            <a:endParaRPr lang="zh-CN" altLang="zh-TW" smtClean="0"/>
          </a:p>
        </p:txBody>
      </p:sp>
      <p:sp>
        <p:nvSpPr>
          <p:cNvPr id="5124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應屆畢業生規定：</a:t>
            </a:r>
            <a:endParaRPr lang="en-US" altLang="zh-TW" sz="30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smtClean="0"/>
              <a:t>　</a:t>
            </a:r>
            <a:endParaRPr lang="en-US" altLang="zh-TW" sz="3200" smtClean="0"/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smtClean="0"/>
              <a:t>　</a:t>
            </a:r>
            <a:endParaRPr lang="en-US" altLang="zh-TW" sz="3200" smtClean="0"/>
          </a:p>
          <a:p>
            <a:pPr algn="l" eaLnBrk="1" hangingPunct="1">
              <a:lnSpc>
                <a:spcPct val="90000"/>
              </a:lnSpc>
            </a:pPr>
            <a:endParaRPr lang="zh-TW" altLang="en-US" sz="3200" smtClean="0"/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未修足學期數，但學分已修足欲畢業者，須依學則第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54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條規定申請提前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學期業，審核通過者始得畢業。</a:t>
            </a:r>
            <a:endParaRPr lang="en-US" altLang="zh-TW" sz="30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週內申請。</a:t>
            </a:r>
            <a:endParaRPr lang="zh-TW" altLang="en-US" sz="3000" smtClean="0"/>
          </a:p>
        </p:txBody>
      </p:sp>
      <p:sp>
        <p:nvSpPr>
          <p:cNvPr id="5125" name="投影片編號版面配置區 3"/>
          <p:cNvSpPr>
            <a:spLocks noGrp="1" noChangeArrowheads="1"/>
          </p:cNvSpPr>
          <p:nvPr/>
        </p:nvSpPr>
        <p:spPr bwMode="auto">
          <a:xfrm>
            <a:off x="762000" y="1412875"/>
            <a:ext cx="80772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A9EC00F-D058-4938-B639-2EA003D9F345}" type="slidenum">
              <a:rPr lang="en-US" altLang="zh-TW"/>
              <a:pPr eaLnBrk="1" hangingPunct="1"/>
              <a:t>2</a:t>
            </a:fld>
            <a:endParaRPr lang="zh-TW" altLang="en-US"/>
          </a:p>
        </p:txBody>
      </p:sp>
      <p:graphicFrame>
        <p:nvGraphicFramePr>
          <p:cNvPr id="2" name="Group 5"/>
          <p:cNvGraphicFramePr>
            <a:graphicFrameLocks noGrp="1"/>
          </p:cNvGraphicFramePr>
          <p:nvPr/>
        </p:nvGraphicFramePr>
        <p:xfrm>
          <a:off x="1619250" y="1989138"/>
          <a:ext cx="4752975" cy="1371600"/>
        </p:xfrm>
        <a:graphic>
          <a:graphicData uri="http://schemas.openxmlformats.org/drawingml/2006/table">
            <a:tbl>
              <a:tblPr/>
              <a:tblGrid>
                <a:gridCol w="2376488"/>
                <a:gridCol w="2376487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二技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四技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4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8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註：休學之學期不算在學。</a:t>
                      </a: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二、畢業自審：</a:t>
            </a:r>
            <a:endParaRPr lang="zh-CN" altLang="zh-TW" sz="3400" smtClean="0"/>
          </a:p>
        </p:txBody>
      </p:sp>
      <p:sp>
        <p:nvSpPr>
          <p:cNvPr id="614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339850"/>
            <a:ext cx="8077200" cy="5184775"/>
          </a:xfrm>
        </p:spPr>
        <p:txBody>
          <a:bodyPr/>
          <a:lstStyle/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畢業應修科目及學分數，係依入學時之課程規劃表修習。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3"/>
              </a:rPr>
              <a:t>學生資訊系統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＼畢業審核自審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自我審核各應修類別是否有漏修。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「畢業審核自審」自三上起，即可自行上網查看。</a:t>
            </a: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老師或系辦助教確認後，再於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〔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〕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註記即可。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自審異動後，</a:t>
            </a:r>
            <a:r>
              <a:rPr lang="zh-TW" altLang="en-US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須經系辦助教確認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並審核通過後，</a:t>
            </a:r>
            <a:r>
              <a:rPr lang="zh-TW" altLang="en-US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才會對應至正確的位置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6148" name="投影片編號版面配置區 3"/>
          <p:cNvSpPr>
            <a:spLocks noGrp="1" noChangeArrowheads="1"/>
          </p:cNvSpPr>
          <p:nvPr/>
        </p:nvSpPr>
        <p:spPr bwMode="auto">
          <a:xfrm>
            <a:off x="762000" y="1339850"/>
            <a:ext cx="80772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E4D539E5-FF52-4FE1-BF4F-7B09AA570E1A}" type="slidenum">
              <a:rPr lang="en-US" altLang="zh-TW"/>
              <a:pPr eaLnBrk="1" hangingPunct="1"/>
              <a:t>3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85775"/>
            <a:ext cx="8077200" cy="1503363"/>
          </a:xfrm>
        </p:spPr>
        <p:txBody>
          <a:bodyPr/>
          <a:lstStyle/>
          <a:p>
            <a:pPr marL="0" indent="0" eaLnBrk="1" hangingPunct="1">
              <a:lnSpc>
                <a:spcPts val="5500"/>
              </a:lnSpc>
              <a:spcBef>
                <a:spcPts val="600"/>
              </a:spcBef>
            </a:pPr>
            <a:r>
              <a:rPr lang="zh-TW" altLang="en-US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三、</a:t>
            </a:r>
            <a:r>
              <a:rPr lang="zh-TW" altLang="en-US" sz="31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TW" altLang="en-US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畢業資格應修學分數：</a:t>
            </a:r>
            <a:br>
              <a:rPr lang="zh-TW" altLang="en-US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8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◎</a:t>
            </a:r>
            <a:r>
              <a:rPr lang="zh-TW" altLang="en-US" sz="29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適用課規：104學年度入學適用</a:t>
            </a:r>
          </a:p>
        </p:txBody>
      </p:sp>
      <p:sp>
        <p:nvSpPr>
          <p:cNvPr id="7171" name="Title 1"/>
          <p:cNvSpPr>
            <a:spLocks noChangeArrowheads="1"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※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畢業自審：請至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學生資訊系統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\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畢業審核自審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先進行自審作業。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/>
        </p:nvGraphicFramePr>
        <p:xfrm>
          <a:off x="900113" y="1989138"/>
          <a:ext cx="7777162" cy="3455988"/>
        </p:xfrm>
        <a:graphic>
          <a:graphicData uri="http://schemas.openxmlformats.org/drawingml/2006/table">
            <a:tbl>
              <a:tblPr/>
              <a:tblGrid>
                <a:gridCol w="1303337"/>
                <a:gridCol w="1433513"/>
                <a:gridCol w="1382712"/>
                <a:gridCol w="1411288"/>
                <a:gridCol w="1201737"/>
                <a:gridCol w="1044575"/>
              </a:tblGrid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  <a:hlinkClick r:id="rId4"/>
                        </a:rPr>
                        <a:t>校訂必修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選修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分數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61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應修科目數及學分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4科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30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30科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6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8學分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最少應選修18學分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12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128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8" name="投影片編號版面配置區 6"/>
          <p:cNvSpPr>
            <a:spLocks noGrp="1" noChangeArrowheads="1"/>
          </p:cNvSpPr>
          <p:nvPr/>
        </p:nvSpPr>
        <p:spPr bwMode="auto">
          <a:xfrm>
            <a:off x="900113" y="1989138"/>
            <a:ext cx="777716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94BBC6A9-DCBC-4CD7-8E91-77901C6259C6}" type="slidenum">
              <a:rPr lang="en-US" altLang="zh-TW"/>
              <a:pPr eaLnBrk="1" hangingPunct="1"/>
              <a:t>4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EA64FDCC-3C68-46A7-A912-DC23A0CCA664}" type="slidenum">
              <a:rPr lang="zh-TW" altLang="zh-CN">
                <a:solidFill>
                  <a:srgbClr val="898989"/>
                </a:solidFill>
              </a:rPr>
              <a:pPr/>
              <a:t>5</a:t>
            </a:fld>
            <a:endParaRPr lang="zh-TW" altLang="zh-CN" sz="1800"/>
          </a:p>
        </p:txBody>
      </p:sp>
      <p:sp>
        <p:nvSpPr>
          <p:cNvPr id="9219" name="投影片編號版面配置區 3"/>
          <p:cNvSpPr>
            <a:spLocks noGrp="1" noChangeArrowheads="1"/>
          </p:cNvSpPr>
          <p:nvPr/>
        </p:nvSpPr>
        <p:spPr bwMode="auto">
          <a:xfrm>
            <a:off x="6350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FAE7A77E-8633-4DC8-B0E2-3B129810B96B}" type="slidenum">
              <a:rPr lang="en-US" altLang="zh-TW"/>
              <a:pPr eaLnBrk="1" hangingPunct="1"/>
              <a:t>5</a:t>
            </a:fld>
            <a:endParaRPr lang="zh-TW" altLang="en-US"/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971550" y="1339850"/>
          <a:ext cx="7775575" cy="4930775"/>
        </p:xfrm>
        <a:graphic>
          <a:graphicData uri="http://schemas.openxmlformats.org/drawingml/2006/table">
            <a:tbl>
              <a:tblPr/>
              <a:tblGrid>
                <a:gridCol w="792163"/>
                <a:gridCol w="1800225"/>
                <a:gridCol w="2160587"/>
                <a:gridCol w="1511300"/>
                <a:gridCol w="1511300"/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  <a:hlinkClick r:id="rId3"/>
                        </a:rPr>
                        <a:t>校訂必修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3262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備註</a:t>
                      </a:r>
                      <a:endParaRPr kumimoji="0" lang="zh-CN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除表列課程外，尚須修習「大學入門」及「創造力講座」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1.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畢業應通過系辦規定之「資訊證照門檻、</a:t>
                      </a:r>
                      <a:r>
                        <a:rPr kumimoji="0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「英語檢定門檻」</a:t>
                      </a:r>
                      <a:endParaRPr kumimoji="0" lang="zh-TW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多修之學分數</a:t>
                      </a:r>
                      <a:r>
                        <a:rPr kumimoji="0" lang="zh-CN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認列為自由選修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修習外系、課程規劃中未有之課程、超修之專業選修與校訂必修學分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3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998538"/>
          </a:xfrm>
        </p:spPr>
        <p:txBody>
          <a:bodyPr/>
          <a:lstStyle/>
          <a:p>
            <a:pPr marL="0" indent="0" eaLnBrk="1" hangingPunct="1"/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四、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畢業資格審查項目：</a:t>
            </a: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76250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</a:p>
        </p:txBody>
      </p:sp>
      <p:sp>
        <p:nvSpPr>
          <p:cNvPr id="10243" name="Title 1"/>
          <p:cNvSpPr>
            <a:spLocks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非學年度課程，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同一科目名稱重複修習，第</a:t>
            </a:r>
            <a:r>
              <a:rPr lang="en-US" altLang="zh-TW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認列為畢業學分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，如：</a:t>
            </a:r>
          </a:p>
          <a:p>
            <a:pPr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選項體育選修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次籃球課，第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次修習的籃球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不得列計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　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畢業學分中，須再補修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門非籃球課之選項體育。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專業必修課程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務必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修習系上開設之課程，延修等因素經系主任同意，始得修習系上規定之相近課程替代。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>
              <a:solidFill>
                <a:srgbClr val="0000FF"/>
              </a:solidFill>
              <a:latin typeface="Times New Roman" pitchFamily="18" charset="0"/>
              <a:ea typeface="標楷體" pitchFamily="65" charset="-120"/>
              <a:sym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sym typeface="Arial" pitchFamily="34" charset="0"/>
              </a:rPr>
              <a:t>創造力講座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，為日間部四年制學生畢業門檻之一，可至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學生資訊系統＼畢業證照門檻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查詢是否通過。</a:t>
            </a:r>
            <a:endParaRPr lang="en-US" altLang="zh-TW" sz="24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勞作教育為必修，須２次成績及格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學則第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23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0244" name="投影片編號版面配置區 2"/>
          <p:cNvSpPr>
            <a:spLocks noGrp="1"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C0A4009C-DED2-471E-99B5-3D274544BAE6}" type="slidenum">
              <a:rPr lang="en-US" altLang="zh-TW"/>
              <a:pPr eaLnBrk="1" hangingPunct="1"/>
              <a:t>6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2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7" name="Title 1"/>
          <p:cNvSpPr>
            <a:spLocks noChangeArrowheads="1"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zh-TW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8" name="Title 1"/>
          <p:cNvSpPr>
            <a:spLocks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sz="30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系上規定之英語證照門檻，於應屆畢業之</a:t>
            </a:r>
            <a:r>
              <a:rPr lang="zh-TW" altLang="en-US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次學期開學前未取得者，須完成次學期之註冊繳費程序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，次學期取得證照經系辦通過者，得於次學期之</a:t>
            </a:r>
            <a:r>
              <a:rPr lang="zh-TW" altLang="en-US" sz="3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期末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始得領取畢業證書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</a:p>
          <a:p>
            <a:pPr eaLnBrk="1" hangingPunct="1"/>
            <a:endParaRPr lang="zh-TW" altLang="en-US" sz="30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資訊證照門檻須通過始得畢業，取得證照時，請至</a:t>
            </a:r>
            <a:r>
              <a:rPr lang="en-US" altLang="zh-TW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證照門檻</a:t>
            </a:r>
            <a:r>
              <a:rPr lang="en-US" altLang="zh-TW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</a:t>
            </a:r>
            <a:r>
              <a:rPr lang="zh-TW" altLang="en-US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上傳證照電子檔並將紙本繳至系辦查驗，始得通過。</a:t>
            </a:r>
            <a:endParaRPr lang="en-US" altLang="zh-TW" sz="3000"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2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9" name="投影片編號版面配置區 9"/>
          <p:cNvSpPr>
            <a:spLocks noGrp="1"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1A420DFF-0DE4-4636-8E4A-2B540A0ECCBE}" type="slidenum">
              <a:rPr lang="en-US" altLang="zh-TW"/>
              <a:pPr eaLnBrk="1" hangingPunct="1"/>
              <a:t>7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3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2291" name="Title 1"/>
          <p:cNvSpPr>
            <a:spLocks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停修之替代課程，請洽系辦查詢。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請留意課程規劃上各類課程最低應修學分數。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</p:txBody>
      </p:sp>
      <p:sp>
        <p:nvSpPr>
          <p:cNvPr id="12292" name="投影片編號版面配置區 6"/>
          <p:cNvSpPr>
            <a:spLocks noGrp="1"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FE1D645A-0060-4CE0-83A8-31CB59228E33}" type="slidenum">
              <a:rPr lang="en-US" altLang="zh-TW"/>
              <a:pPr eaLnBrk="1" hangingPunct="1"/>
              <a:t>8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6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投影片編號版面配置區 2"/>
          <p:cNvSpPr>
            <a:spLocks noGrp="1" noChangeArrowheads="1"/>
          </p:cNvSpPr>
          <p:nvPr/>
        </p:nvSpPr>
        <p:spPr bwMode="auto">
          <a:xfrm>
            <a:off x="3160713" y="-3173413"/>
            <a:ext cx="2819400" cy="917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DDA1E730-C121-47BB-90F4-17880E9F1986}" type="slidenum">
              <a:rPr lang="en-US" altLang="zh-TW"/>
              <a:pPr eaLnBrk="1" hangingPunct="1"/>
              <a:t>9</a:t>
            </a:fld>
            <a:endParaRPr lang="zh-TW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557338"/>
            <a:ext cx="8353425" cy="4535487"/>
          </a:xfrm>
        </p:spPr>
        <p:txBody>
          <a:bodyPr anchor="b"/>
          <a:lstStyle/>
          <a:p>
            <a:pPr marL="0" indent="0" algn="ctr" eaLnBrk="1" hangingPunct="1">
              <a:spcBef>
                <a:spcPts val="1200"/>
              </a:spcBef>
            </a:pPr>
            <a:r>
              <a:rPr lang="zh-TW" altLang="zh-CN" sz="7200" b="1" smtClean="0">
                <a:solidFill>
                  <a:srgbClr val="0000FF"/>
                </a:solidFill>
              </a:rPr>
              <a:t>Q&amp;A</a:t>
            </a:r>
            <a:r>
              <a:rPr lang="zh-TW" altLang="zh-CN" sz="5400" b="1" smtClean="0"/>
              <a:t/>
            </a:r>
            <a:br>
              <a:rPr lang="zh-TW" altLang="zh-CN" sz="5400" b="1" smtClean="0"/>
            </a:br>
            <a:r>
              <a:rPr lang="zh-TW" altLang="zh-CN" sz="1800" b="1" smtClean="0"/>
              <a:t/>
            </a:r>
            <a:br>
              <a:rPr lang="zh-TW" altLang="zh-CN" sz="1800" b="1" smtClean="0"/>
            </a:br>
            <a:r>
              <a:rPr lang="zh-CN" altLang="zh-TW" sz="5400" b="1" smtClean="0"/>
              <a:t>是否仍有問題</a:t>
            </a:r>
            <a:r>
              <a:rPr lang="zh-TW" altLang="zh-CN" sz="5400" b="1" smtClean="0"/>
              <a:t>?</a:t>
            </a:r>
            <a:br>
              <a:rPr lang="zh-TW" altLang="zh-CN" sz="5400" b="1" smtClean="0"/>
            </a:br>
            <a:r>
              <a:rPr lang="zh-CN" altLang="zh-TW" sz="2600" b="1" smtClean="0">
                <a:solidFill>
                  <a:schemeClr val="bg1"/>
                </a:solidFill>
              </a:rPr>
              <a:t>．</a:t>
            </a:r>
            <a:r>
              <a:rPr lang="zh-CN" altLang="zh-TW" sz="5400" b="1" smtClean="0"/>
              <a:t/>
            </a:r>
            <a:br>
              <a:rPr lang="zh-CN" altLang="zh-TW" sz="5400" b="1" smtClean="0"/>
            </a:br>
            <a:r>
              <a:rPr lang="zh-CN" altLang="zh-TW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請先上網查看</a:t>
            </a:r>
            <a:r>
              <a:rPr lang="zh-TW" altLang="zh-CN" sz="36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【</a:t>
            </a:r>
            <a:r>
              <a:rPr lang="zh-CN" altLang="zh-TW" sz="36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畢業生專區</a:t>
            </a:r>
            <a:r>
              <a:rPr lang="zh-TW" altLang="zh-CN" sz="36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】</a:t>
            </a:r>
            <a:r>
              <a:rPr lang="zh-CN" altLang="zh-TW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資訊</a:t>
            </a:r>
            <a:br>
              <a:rPr lang="zh-CN" altLang="zh-TW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180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.</a:t>
            </a:r>
            <a:r>
              <a:rPr lang="zh-TW" altLang="zh-CN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/>
            </a:r>
            <a:br>
              <a:rPr lang="zh-TW" altLang="zh-CN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360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『</a:t>
            </a:r>
            <a:r>
              <a:rPr lang="zh-CN" altLang="zh-TW" sz="360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各系畢業資格審核注意事項</a:t>
            </a:r>
            <a:r>
              <a:rPr lang="zh-TW" altLang="zh-CN" sz="360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』</a:t>
            </a:r>
            <a:endParaRPr lang="zh-TW" altLang="zh-CN" sz="540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訓練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訓練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872</Words>
  <Characters>0</Characters>
  <Application>Microsoft Office PowerPoint</Application>
  <DocSecurity>0</DocSecurity>
  <PresentationFormat>如螢幕大小 (4:3)</PresentationFormat>
  <Lines>0</Lines>
  <Paragraphs>119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107學年度第2學期應屆畢業生  畢業資格審核注意事項  　　 　－應用英語系</vt:lpstr>
      <vt:lpstr>一、應屆畢業生規定：</vt:lpstr>
      <vt:lpstr>二、畢業自審：</vt:lpstr>
      <vt:lpstr>三、應用英語系（四日）畢業資格應修學分數： ◎適用課規：104學年度入學適用</vt:lpstr>
      <vt:lpstr>四、應用英語系（四日）畢業資格審查項目：</vt:lpstr>
      <vt:lpstr>五、應用英語系（四日）畢業資格： 注意事項－1：</vt:lpstr>
      <vt:lpstr>五、應用英語系（四日）畢業資格： 注意事項－2：</vt:lpstr>
      <vt:lpstr>五、應用英語系（四日）畢業資格：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朝陽科技大學 107學年度第2學期應屆畢業生  畢業資格審核注意事項  　　 　－應用英語系</dc:title>
  <dc:creator>張容嘉</dc:creator>
  <cp:lastModifiedBy>Windows 使用者</cp:lastModifiedBy>
  <cp:revision>4</cp:revision>
  <dcterms:created xsi:type="dcterms:W3CDTF">2015-11-08T22:45:00Z</dcterms:created>
  <dcterms:modified xsi:type="dcterms:W3CDTF">2018-11-29T08:30:14Z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