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4" r:id="rId11"/>
  </p:sldIdLst>
  <p:sldSz cx="9144000" cy="6858000" type="screen4x3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82"/>
        <p:guide pos="28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61A58822-7B05-42F8-9CFA-CC43E8B639EE}" type="datetime1">
              <a:rPr lang="zh-CN" altLang="en-US"/>
              <a:pPr>
                <a:defRPr/>
              </a:pPr>
              <a:t>2020/10/27</a:t>
            </a:fld>
            <a:endParaRPr lang="zh-TW" altLang="zh-CN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zh-TW" smtClean="0"/>
              <a:t>按一下以編輯母片文字樣式</a:t>
            </a:r>
          </a:p>
          <a:p>
            <a:pPr>
              <a:defRPr/>
            </a:pPr>
            <a:r>
              <a:rPr lang="zh-CN" altLang="zh-TW" smtClean="0"/>
              <a:t>第二層</a:t>
            </a:r>
          </a:p>
          <a:p>
            <a:pPr>
              <a:defRPr/>
            </a:pPr>
            <a:r>
              <a:rPr lang="zh-CN" altLang="zh-TW" smtClean="0"/>
              <a:t>第三層</a:t>
            </a:r>
          </a:p>
          <a:p>
            <a:pPr>
              <a:defRPr/>
            </a:pPr>
            <a:r>
              <a:rPr lang="zh-CN" altLang="zh-TW" smtClean="0"/>
              <a:t>第四層</a:t>
            </a:r>
          </a:p>
          <a:p>
            <a:pPr>
              <a:defRPr/>
            </a:pPr>
            <a:r>
              <a:rPr lang="zh-CN" altLang="zh-TW" smtClean="0"/>
              <a:t>第五層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/>
            </a:lvl1pPr>
          </a:lstStyle>
          <a:p>
            <a:fld id="{103E9AB9-87AC-48CB-AC1E-7E97ADED8B59}" type="slidenum">
              <a:rPr lang="zh-TW" altLang="zh-CN"/>
              <a:pPr/>
              <a:t>‹#›</a:t>
            </a:fld>
            <a:endParaRPr lang="zh-TW" altLang="zh-CN" sz="1200"/>
          </a:p>
        </p:txBody>
      </p:sp>
    </p:spTree>
    <p:extLst>
      <p:ext uri="{BB962C8B-B14F-4D97-AF65-F5344CB8AC3E}">
        <p14:creationId xmlns:p14="http://schemas.microsoft.com/office/powerpoint/2010/main" val="29318303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2159000" y="0"/>
            <a:ext cx="8027988" cy="6021388"/>
          </a:xfrm>
        </p:spPr>
      </p:sp>
      <p:sp>
        <p:nvSpPr>
          <p:cNvPr id="4099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6858000" y="5105400"/>
            <a:ext cx="1828800" cy="99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zh-TW" smtClean="0"/>
              <a:t>此範本可作為群組設定中簡報訓練教材的起始檔案。</a:t>
            </a:r>
          </a:p>
          <a:p>
            <a:endParaRPr lang="zh-CN" altLang="zh-TW" smtClean="0"/>
          </a:p>
          <a:p>
            <a:r>
              <a:rPr lang="zh-CN" altLang="zh-TW" smtClean="0"/>
              <a:t>章節</a:t>
            </a:r>
          </a:p>
          <a:p>
            <a:r>
              <a:rPr lang="zh-CN" altLang="zh-TW" smtClean="0"/>
              <a:t>在投影片上按一下右鍵以新增章節。 章節可協助您組織投影片，或簡化多個作者之間的共同作業。</a:t>
            </a:r>
          </a:p>
          <a:p>
            <a:endParaRPr lang="zh-CN" altLang="zh-TW" smtClean="0"/>
          </a:p>
          <a:p>
            <a:r>
              <a:rPr lang="zh-CN" altLang="zh-TW" smtClean="0"/>
              <a:t>備忘稿</a:t>
            </a:r>
          </a:p>
          <a:p>
            <a:r>
              <a:rPr lang="zh-CN" altLang="zh-TW" smtClean="0"/>
              <a:t>使用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備忘稿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章節記錄交付備忘稿，或提供其他詳細資料給對象。 於簡報期間在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簡報檢視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中檢視這些備忘稿。 </a:t>
            </a:r>
          </a:p>
          <a:p>
            <a:r>
              <a:rPr lang="zh-CN" altLang="zh-TW" smtClean="0"/>
              <a:t>請記住字型大小 </a:t>
            </a:r>
            <a:r>
              <a:rPr lang="zh-TW" altLang="zh-CN" smtClean="0">
                <a:ea typeface="新細明體" pitchFamily="18" charset="-120"/>
              </a:rPr>
              <a:t>(</a:t>
            </a:r>
            <a:r>
              <a:rPr lang="zh-CN" altLang="zh-TW" smtClean="0"/>
              <a:t>對於協助工具、可見度、影片拍攝及線上生產非常重要</a:t>
            </a:r>
            <a:r>
              <a:rPr lang="zh-TW" altLang="zh-CN" smtClean="0">
                <a:ea typeface="新細明體" pitchFamily="18" charset="-120"/>
              </a:rPr>
              <a:t>)</a:t>
            </a:r>
          </a:p>
          <a:p>
            <a:endParaRPr lang="zh-TW" altLang="zh-CN" smtClean="0">
              <a:ea typeface="新細明體" pitchFamily="18" charset="-120"/>
            </a:endParaRPr>
          </a:p>
          <a:p>
            <a:r>
              <a:rPr lang="zh-CN" altLang="zh-TW" smtClean="0"/>
              <a:t>協調的色彩 </a:t>
            </a:r>
          </a:p>
          <a:p>
            <a:r>
              <a:rPr lang="zh-CN" altLang="zh-TW" smtClean="0"/>
              <a:t>請特別注意圖形、圖表及文字方塊。 </a:t>
            </a:r>
          </a:p>
          <a:p>
            <a:r>
              <a:rPr lang="zh-CN" altLang="zh-TW" smtClean="0"/>
              <a:t>考慮出席者將以黑白或 灰階列印。執行測試列印，以確保在進行純黑白及 灰階列印時色彩正確。</a:t>
            </a:r>
          </a:p>
          <a:p>
            <a:endParaRPr lang="zh-CN" altLang="zh-TW" smtClean="0"/>
          </a:p>
          <a:p>
            <a:r>
              <a:rPr lang="zh-CN" altLang="zh-TW" smtClean="0"/>
              <a:t>圖形、表格和圖表</a:t>
            </a:r>
          </a:p>
          <a:p>
            <a:r>
              <a:rPr lang="zh-CN" altLang="zh-TW" smtClean="0"/>
              <a:t>保持簡單</a:t>
            </a:r>
            <a:r>
              <a:rPr lang="zh-TW" altLang="zh-CN" smtClean="0">
                <a:ea typeface="新細明體" pitchFamily="18" charset="-120"/>
              </a:rPr>
              <a:t>: </a:t>
            </a:r>
            <a:r>
              <a:rPr lang="zh-CN" altLang="zh-TW" smtClean="0"/>
              <a:t>如果可能，使用一致而不令人分心的樣式和色彩。</a:t>
            </a:r>
          </a:p>
          <a:p>
            <a:r>
              <a:rPr lang="zh-CN" altLang="zh-TW" smtClean="0"/>
              <a:t>所有圖表和表格都加上標籤。</a:t>
            </a:r>
          </a:p>
          <a:p>
            <a:endParaRPr lang="zh-CN" altLang="zh-TW" smtClean="0"/>
          </a:p>
          <a:p>
            <a:endParaRPr lang="zh-CN" altLang="zh-TW" smtClean="0"/>
          </a:p>
          <a:p>
            <a:endParaRPr lang="zh-TW" altLang="zh-CN" smtClean="0">
              <a:ea typeface="新細明體" pitchFamily="18" charset="-12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147483647" y="0"/>
            <a:ext cx="0" cy="2147483647"/>
          </a:xfrm>
        </p:spPr>
      </p:sp>
      <p:sp>
        <p:nvSpPr>
          <p:cNvPr id="8195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762000" y="1595438"/>
            <a:ext cx="8077200" cy="4297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zh-TW" smtClean="0"/>
              <a:t>提供簡報的簡短概觀。 描描述簡報的主要焦點與其重要性。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CN" altLang="zh-TW" smtClean="0"/>
              <a:t>介紹每個主要主題。</a:t>
            </a:r>
          </a:p>
          <a:p>
            <a:r>
              <a:rPr lang="zh-CN"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FA4D9-51A5-470A-9554-2BBFBDF3A755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38891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D63A3-F877-4EFF-8309-19A31B7FF02D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42309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20193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9055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1A20E-6022-430C-AB59-D41B1AF0C8E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3893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AFE32-FA20-4915-AF64-0F03846449F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28078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8CEC-95BD-4B88-AD76-7C3705BE4DAD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56567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2552F-DD41-4DAA-A153-1D6C964C805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94647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319FC-9140-4E9D-89FB-2B4F06CC421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2183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FBD87-1202-496A-9B58-22C15062A4E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48547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9DF7C-76C5-4F57-A690-70BD1C0DF290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89022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93A16-F816-434F-8BFC-117748ED50B1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28333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>
              <a:sym typeface="新細明體" panose="02020500000000000000" pitchFamily="18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975B2-2C9B-4841-B33C-FDD68B8327C8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6349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按一下以編輯母片標題樣式</a:t>
            </a:r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按一下以編輯母片文字樣式</a:t>
            </a:r>
          </a:p>
          <a:p>
            <a:pPr lvl="1"/>
            <a:r>
              <a:rPr lang="zh-CN" altLang="zh-TW" smtClean="0">
                <a:sym typeface="新細明體" pitchFamily="18" charset="-120"/>
              </a:rPr>
              <a:t>第二層</a:t>
            </a:r>
          </a:p>
          <a:p>
            <a:pPr lvl="2"/>
            <a:r>
              <a:rPr lang="zh-CN" altLang="zh-TW" smtClean="0">
                <a:sym typeface="新細明體" pitchFamily="18" charset="-120"/>
              </a:rPr>
              <a:t>第三層</a:t>
            </a:r>
          </a:p>
          <a:p>
            <a:pPr lvl="3"/>
            <a:r>
              <a:rPr lang="zh-CN" altLang="zh-TW" smtClean="0">
                <a:sym typeface="新細明體" pitchFamily="18" charset="-120"/>
              </a:rPr>
              <a:t>第四層</a:t>
            </a:r>
          </a:p>
          <a:p>
            <a:pPr lvl="4"/>
            <a:r>
              <a:rPr lang="zh-CN" altLang="zh-TW" smtClean="0">
                <a:sym typeface="新細明體" pitchFamily="18" charset="-120"/>
              </a:rPr>
              <a:t>第五層</a:t>
            </a:r>
          </a:p>
        </p:txBody>
      </p:sp>
      <p:sp>
        <p:nvSpPr>
          <p:cNvPr id="102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FAA0C1F2-438A-438D-BFF4-F38C9593ABD0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-103188"/>
            <a:ext cx="814388" cy="707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新細明體" pitchFamily="18" charset="-120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lc.cyut.edu.tw/Cyut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hyperlink" Target="main-graduat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2482850" y="1339850"/>
            <a:ext cx="6481763" cy="4249738"/>
          </a:xfrm>
        </p:spPr>
        <p:txBody>
          <a:bodyPr anchor="t"/>
          <a:lstStyle/>
          <a:p>
            <a:pPr marL="0" indent="0" eaLnBrk="1" hangingPunct="1"/>
            <a:r>
              <a:rPr lang="zh-TW" altLang="en-US" sz="54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朝陽科技大學</a:t>
            </a:r>
            <a:br>
              <a:rPr lang="zh-TW" altLang="en-US" sz="54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en-US" altLang="zh-TW" sz="36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111</a:t>
            </a:r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學年度應屆畢業生</a:t>
            </a:r>
            <a:br>
              <a:rPr lang="zh-TW" altLang="en-US" sz="36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/>
            </a:r>
            <a:br>
              <a:rPr lang="zh-TW" altLang="en-US" sz="3600" b="1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畢業資格審核注意事項</a:t>
            </a:r>
            <a:b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/>
            </a:r>
            <a:b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　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－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endParaRPr lang="zh-TW" altLang="en-US" sz="36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  <a:sym typeface="華康中圓體" pitchFamily="49" charset="-120"/>
            </a:endParaRPr>
          </a:p>
        </p:txBody>
      </p:sp>
      <p:sp>
        <p:nvSpPr>
          <p:cNvPr id="3077" name="Title 1"/>
          <p:cNvSpPr>
            <a:spLocks noChangeArrowheads="1"/>
          </p:cNvSpPr>
          <p:nvPr/>
        </p:nvSpPr>
        <p:spPr bwMode="auto">
          <a:xfrm>
            <a:off x="3708400" y="5441950"/>
            <a:ext cx="4895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適用</a:t>
            </a:r>
            <a:r>
              <a:rPr lang="en-US" altLang="zh-TW" sz="25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10</a:t>
            </a:r>
            <a:r>
              <a:rPr lang="en-US" altLang="zh-TW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8</a:t>
            </a:r>
            <a:r>
              <a:rPr lang="zh-TW" altLang="en-US" sz="25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學年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度課程規劃表</a:t>
            </a:r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投影片編號版面配置區 2"/>
          <p:cNvSpPr>
            <a:spLocks noGrp="1" noChangeArrowheads="1"/>
          </p:cNvSpPr>
          <p:nvPr/>
        </p:nvSpPr>
        <p:spPr bwMode="auto">
          <a:xfrm>
            <a:off x="3160713" y="-3171825"/>
            <a:ext cx="2819400" cy="91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8AE4CA8-D299-4EE5-86DA-E835FAA5FFAE}" type="slidenum">
              <a:rPr lang="en-US" altLang="zh-TW"/>
              <a:pPr eaLnBrk="1" hangingPunct="1"/>
              <a:t>10</a:t>
            </a:fld>
            <a:endParaRPr lang="zh-TW" altLang="en-US"/>
          </a:p>
        </p:txBody>
      </p:sp>
      <p:sp>
        <p:nvSpPr>
          <p:cNvPr id="14341" name="Title 1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7363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）。</a:t>
            </a: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4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7246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5"/>
              </a:rPr>
              <a:t>外語能力檢定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6"/>
              </a:rPr>
              <a:t>大一大二英文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，請洽語言中心助教（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7525)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創造力講座，請洽三創教育與發展中心（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6302)</a:t>
            </a:r>
            <a:endParaRPr lang="zh-TW" altLang="en-US" sz="1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勞作教育，請洽學務處服務學習組（分機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5042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5044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畢業資格審查系統問題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如已修科目未出現等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：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日間部學生：請洽註冊組（分機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4012~4016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進修部學生：請洽進修教學組（分機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4652~4654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15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95738" y="692150"/>
            <a:ext cx="2881312" cy="936625"/>
          </a:xfrm>
        </p:spPr>
        <p:txBody>
          <a:bodyPr anchor="b"/>
          <a:lstStyle/>
          <a:p>
            <a:pPr marL="0" indent="0" algn="ctr" eaLnBrk="1" hangingPunct="1"/>
            <a:r>
              <a:rPr lang="zh-CN" altLang="zh-TW" sz="4500" u="sng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洽詢單位</a:t>
            </a:r>
          </a:p>
        </p:txBody>
      </p:sp>
      <p:sp>
        <p:nvSpPr>
          <p:cNvPr id="14343" name="矩形 9"/>
          <p:cNvSpPr>
            <a:spLocks noChangeArrowheads="1"/>
          </p:cNvSpPr>
          <p:nvPr/>
        </p:nvSpPr>
        <p:spPr bwMode="auto">
          <a:xfrm>
            <a:off x="3282950" y="1700213"/>
            <a:ext cx="431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學校電話：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(04)2332-3000</a:t>
            </a:r>
            <a:endParaRPr lang="zh-TW" altLang="en-US" sz="2800">
              <a:solidFill>
                <a:srgbClr val="000000"/>
              </a:solidFill>
              <a:latin typeface="標楷體" pitchFamily="65" charset="-120"/>
              <a:ea typeface="標楷體" pitchFamily="65" charset="-120"/>
              <a:sym typeface="新細明體" pitchFamily="18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74148449-CF30-49D3-826E-B4910564490C}" type="slidenum">
              <a:rPr lang="zh-TW" altLang="zh-CN">
                <a:solidFill>
                  <a:srgbClr val="898989"/>
                </a:solidFill>
              </a:rPr>
              <a:pPr/>
              <a:t>2</a:t>
            </a:fld>
            <a:endParaRPr lang="zh-TW" altLang="zh-CN" sz="1800"/>
          </a:p>
        </p:txBody>
      </p:sp>
      <p:sp>
        <p:nvSpPr>
          <p:cNvPr id="5123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一、應屆畢業生規定：</a:t>
            </a:r>
            <a:endParaRPr lang="zh-CN" altLang="zh-TW" smtClean="0"/>
          </a:p>
        </p:txBody>
      </p:sp>
      <p:sp>
        <p:nvSpPr>
          <p:cNvPr id="5124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dirty="0" smtClean="0"/>
              <a:t>　</a:t>
            </a:r>
            <a:endParaRPr lang="en-US" altLang="zh-TW" sz="3200" dirty="0" smtClean="0"/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dirty="0" smtClean="0"/>
              <a:t>　</a:t>
            </a:r>
            <a:endParaRPr lang="en-US" altLang="zh-TW" sz="3200" dirty="0" smtClean="0"/>
          </a:p>
          <a:p>
            <a:pPr algn="l" eaLnBrk="1" hangingPunct="1">
              <a:lnSpc>
                <a:spcPct val="90000"/>
              </a:lnSpc>
            </a:pPr>
            <a:endParaRPr lang="zh-TW" altLang="en-US" sz="3200" dirty="0" smtClean="0"/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週內申請。</a:t>
            </a:r>
            <a:endParaRPr lang="zh-TW" altLang="en-US" sz="3000" dirty="0" smtClean="0"/>
          </a:p>
        </p:txBody>
      </p:sp>
      <p:sp>
        <p:nvSpPr>
          <p:cNvPr id="5125" name="投影片編號版面配置區 3"/>
          <p:cNvSpPr>
            <a:spLocks noGrp="1" noChangeArrowheads="1"/>
          </p:cNvSpPr>
          <p:nvPr/>
        </p:nvSpPr>
        <p:spPr bwMode="auto">
          <a:xfrm>
            <a:off x="762000" y="1412875"/>
            <a:ext cx="80772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639642A7-F38D-41B4-8AE8-48F33F5BF3F0}" type="slidenum">
              <a:rPr lang="en-US" altLang="zh-TW"/>
              <a:pPr eaLnBrk="1" hangingPunct="1"/>
              <a:t>2</a:t>
            </a:fld>
            <a:endParaRPr lang="zh-TW" altLang="en-US"/>
          </a:p>
        </p:txBody>
      </p:sp>
      <p:graphicFrame>
        <p:nvGraphicFramePr>
          <p:cNvPr id="2" name="Group 5"/>
          <p:cNvGraphicFramePr>
            <a:graphicFrameLocks noGrp="1"/>
          </p:cNvGraphicFramePr>
          <p:nvPr/>
        </p:nvGraphicFramePr>
        <p:xfrm>
          <a:off x="1619250" y="1989138"/>
          <a:ext cx="4752975" cy="1371600"/>
        </p:xfrm>
        <a:graphic>
          <a:graphicData uri="http://schemas.openxmlformats.org/drawingml/2006/table">
            <a:tbl>
              <a:tblPr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二技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四技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4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8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註：休學之學期不算在學。</a:t>
                      </a: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二、畢業自審：</a:t>
            </a:r>
            <a:endParaRPr lang="zh-CN" altLang="zh-TW" sz="3400" smtClean="0"/>
          </a:p>
        </p:txBody>
      </p:sp>
      <p:sp>
        <p:nvSpPr>
          <p:cNvPr id="614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339850"/>
            <a:ext cx="8077200" cy="5184775"/>
          </a:xfrm>
        </p:spPr>
        <p:txBody>
          <a:bodyPr/>
          <a:lstStyle/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畢業應修科目及學分數，係依入學時之課程規劃表修習。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「畢業審核自審」自三上起，即可自行上網查看。</a:t>
            </a: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自審異動後，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須經系辦助教確認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並審核通過後，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6148" name="投影片編號版面配置區 3"/>
          <p:cNvSpPr>
            <a:spLocks noGrp="1" noChangeArrowheads="1"/>
          </p:cNvSpPr>
          <p:nvPr/>
        </p:nvSpPr>
        <p:spPr bwMode="auto">
          <a:xfrm>
            <a:off x="762000" y="1339850"/>
            <a:ext cx="80772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775409D-43F2-4B05-94DA-CF8C2F22FD41}" type="slidenum">
              <a:rPr lang="en-US" altLang="zh-TW"/>
              <a:pPr eaLnBrk="1" hangingPunct="1"/>
              <a:t>3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85775"/>
            <a:ext cx="8077200" cy="1503363"/>
          </a:xfrm>
        </p:spPr>
        <p:txBody>
          <a:bodyPr/>
          <a:lstStyle/>
          <a:p>
            <a:pPr marL="0" indent="0" eaLnBrk="1" hangingPunct="1">
              <a:lnSpc>
                <a:spcPts val="5500"/>
              </a:lnSpc>
              <a:spcBef>
                <a:spcPts val="600"/>
              </a:spcBef>
            </a:pPr>
            <a:r>
              <a:rPr lang="zh-TW" altLang="en-US" sz="31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三、</a:t>
            </a:r>
            <a:r>
              <a:rPr lang="zh-TW" altLang="en-US" sz="3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TW" altLang="en-US" sz="31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畢業資格應修學分數：</a:t>
            </a:r>
            <a:br>
              <a:rPr lang="zh-TW" altLang="en-US" sz="31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8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108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學年度入學適用</a:t>
            </a:r>
          </a:p>
        </p:txBody>
      </p:sp>
      <p:sp>
        <p:nvSpPr>
          <p:cNvPr id="7171" name="Title 1"/>
          <p:cNvSpPr>
            <a:spLocks noChangeArrowheads="1"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※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畢業自審：請至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學生資訊系統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\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畢業審核自審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先進行自審作業。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112327"/>
              </p:ext>
            </p:extLst>
          </p:nvPr>
        </p:nvGraphicFramePr>
        <p:xfrm>
          <a:off x="900113" y="1989138"/>
          <a:ext cx="7777162" cy="3455988"/>
        </p:xfrm>
        <a:graphic>
          <a:graphicData uri="http://schemas.openxmlformats.org/drawingml/2006/table">
            <a:tbl>
              <a:tblPr/>
              <a:tblGrid>
                <a:gridCol w="130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校訂必修</a:t>
                      </a:r>
                      <a:endParaRPr kumimoji="0" lang="zh-CN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選修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分數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應修科目數及學分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4科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30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20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科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59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23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16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128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98" name="投影片編號版面配置區 6"/>
          <p:cNvSpPr>
            <a:spLocks noGrp="1" noChangeArrowheads="1"/>
          </p:cNvSpPr>
          <p:nvPr/>
        </p:nvSpPr>
        <p:spPr bwMode="auto">
          <a:xfrm>
            <a:off x="900113" y="1989138"/>
            <a:ext cx="777716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5745A934-5955-449D-AD2C-C536774F17E3}" type="slidenum">
              <a:rPr lang="en-US" altLang="zh-TW"/>
              <a:pPr eaLnBrk="1" hangingPunct="1"/>
              <a:t>4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B705997D-E09C-44CE-97D8-1535FAA8C3BC}" type="slidenum">
              <a:rPr lang="zh-TW" altLang="zh-CN">
                <a:solidFill>
                  <a:srgbClr val="898989"/>
                </a:solidFill>
              </a:rPr>
              <a:pPr/>
              <a:t>5</a:t>
            </a:fld>
            <a:endParaRPr lang="zh-TW" altLang="zh-CN" sz="1800"/>
          </a:p>
        </p:txBody>
      </p:sp>
      <p:sp>
        <p:nvSpPr>
          <p:cNvPr id="9219" name="投影片編號版面配置區 3"/>
          <p:cNvSpPr>
            <a:spLocks noGrp="1" noChangeArrowheads="1"/>
          </p:cNvSpPr>
          <p:nvPr/>
        </p:nvSpPr>
        <p:spPr bwMode="auto">
          <a:xfrm>
            <a:off x="6350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D587B8DC-D2D1-4F63-B259-23067FD39285}" type="slidenum">
              <a:rPr lang="en-US" altLang="zh-TW"/>
              <a:pPr eaLnBrk="1" hangingPunct="1"/>
              <a:t>5</a:t>
            </a:fld>
            <a:endParaRPr lang="zh-TW" altLang="en-US"/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790011"/>
              </p:ext>
            </p:extLst>
          </p:nvPr>
        </p:nvGraphicFramePr>
        <p:xfrm>
          <a:off x="971550" y="1339850"/>
          <a:ext cx="7775575" cy="4930775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新細明體" panose="02020500000000000000" pitchFamily="18" charset="-120"/>
                        </a:rPr>
                        <a:t>校訂必修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2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備註</a:t>
                      </a:r>
                      <a:endParaRPr kumimoji="0" lang="zh-CN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除表列課程外，尚須修習「大學入門」及「創造力講座」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1.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畢業應通過系辦規定之「資訊證照門檻、</a:t>
                      </a:r>
                      <a:r>
                        <a:rPr kumimoji="0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「英語檢定門檻」</a:t>
                      </a:r>
                      <a:endParaRPr kumimoji="0" lang="zh-TW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多修之學分數</a:t>
                      </a:r>
                      <a:r>
                        <a:rPr kumimoji="0" lang="zh-CN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認列為自由選修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修習外系、課程規劃中未有之課程、超修之專業選修與校訂必修學分</a:t>
                      </a:r>
                      <a:endParaRPr kumimoji="0" lang="zh-CN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3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998538"/>
          </a:xfrm>
        </p:spPr>
        <p:txBody>
          <a:bodyPr/>
          <a:lstStyle/>
          <a:p>
            <a:pPr marL="0" indent="0" eaLnBrk="1" hangingPunct="1"/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四、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畢業資格審查項目：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76250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</a:p>
        </p:txBody>
      </p:sp>
      <p:sp>
        <p:nvSpPr>
          <p:cNvPr id="10243" name="Title 1"/>
          <p:cNvSpPr>
            <a:spLocks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非學年度課程，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同一科目名稱重複修習，第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認列為畢業學分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，如：</a:t>
            </a:r>
          </a:p>
          <a:p>
            <a:pPr eaLnBrk="1" hangingPunct="1"/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次修習的籃球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不得列計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　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  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學分中，須再補修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門非籃球課之選項體育。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專業必修課程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務必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修習系上開設之課程，延修等因素經系主任同意，始得修習系上規定之相近課程替代。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  <a:sym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sym typeface="Arial" pitchFamily="34" charset="0"/>
              </a:rPr>
              <a:t>創造力講座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，為日間部四年制學生畢業門檻之一，可至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學生資訊系統＼畢業證照門檻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0244" name="投影片編號版面配置區 2"/>
          <p:cNvSpPr>
            <a:spLocks noGrp="1"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E7AF4F9-7C28-4432-986B-21817F0C485D}" type="slidenum">
              <a:rPr lang="en-US" altLang="zh-TW"/>
              <a:pPr eaLnBrk="1" hangingPunct="1"/>
              <a:t>6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2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7" name="Title 1"/>
          <p:cNvSpPr>
            <a:spLocks noChangeArrowheads="1"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zh-TW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8" name="Title 1"/>
          <p:cNvSpPr>
            <a:spLocks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sz="30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系上規定之英語證照門檻，於應屆畢業之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次學期開學前未取得者，須完成次學期之註冊繳費程序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，次學期取得證照經系辦通過者，得於次學期之</a:t>
            </a:r>
            <a:r>
              <a: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期末</a:t>
            </a:r>
            <a:r>
              <a:rPr lang="zh-TW" altLang="en-US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始得領取畢業證書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</a:p>
          <a:p>
            <a:pPr eaLnBrk="1" hangingPunct="1"/>
            <a:endParaRPr lang="zh-TW" altLang="en-US" sz="30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資訊證照門檻須通過始得畢業，取得證照時，請至</a:t>
            </a:r>
            <a:r>
              <a:rPr lang="en-US" altLang="zh-TW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證照門檻</a:t>
            </a:r>
            <a:r>
              <a:rPr lang="en-US" altLang="zh-TW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上傳證照電子檔並將紙本繳至系辦查驗，始得通過。</a:t>
            </a:r>
            <a:endParaRPr lang="en-US" altLang="zh-TW" sz="3000" dirty="0"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9" name="投影片編號版面配置區 9"/>
          <p:cNvSpPr>
            <a:spLocks noGrp="1"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194B5776-EB02-4388-81FD-D846573CD495}" type="slidenum">
              <a:rPr lang="en-US" altLang="zh-TW"/>
              <a:pPr eaLnBrk="1" hangingPunct="1"/>
              <a:t>7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3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2291" name="Title 1"/>
          <p:cNvSpPr>
            <a:spLocks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停修之替代課程，請洽系辦查詢。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請留意課程規劃上各類課程最低應修學分數。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</p:txBody>
      </p:sp>
      <p:sp>
        <p:nvSpPr>
          <p:cNvPr id="12292" name="投影片編號版面配置區 6"/>
          <p:cNvSpPr>
            <a:spLocks noGrp="1"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8C0F2307-0200-4709-8906-D15A53BEB19B}" type="slidenum">
              <a:rPr lang="en-US" altLang="zh-TW"/>
              <a:pPr eaLnBrk="1" hangingPunct="1"/>
              <a:t>8</a:t>
            </a:fld>
            <a:endParaRPr lang="zh-TW" altLang="en-US" dirty="0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投影片編號版面配置區 2"/>
          <p:cNvSpPr>
            <a:spLocks noGrp="1" noChangeArrowheads="1"/>
          </p:cNvSpPr>
          <p:nvPr/>
        </p:nvSpPr>
        <p:spPr bwMode="auto">
          <a:xfrm>
            <a:off x="3160713" y="-3171825"/>
            <a:ext cx="2819400" cy="91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6787C720-97F3-42C0-A8E0-3BFB15E4A307}" type="slidenum">
              <a:rPr lang="en-US" altLang="zh-TW"/>
              <a:pPr eaLnBrk="1" hangingPunct="1"/>
              <a:t>9</a:t>
            </a:fld>
            <a:endParaRPr lang="zh-TW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557338"/>
            <a:ext cx="8353425" cy="4535487"/>
          </a:xfrm>
        </p:spPr>
        <p:txBody>
          <a:bodyPr anchor="b"/>
          <a:lstStyle/>
          <a:p>
            <a:pPr marL="0" indent="0" algn="ctr" eaLnBrk="1" hangingPunct="1">
              <a:spcBef>
                <a:spcPts val="1200"/>
              </a:spcBef>
            </a:pPr>
            <a:r>
              <a:rPr lang="zh-TW" altLang="zh-CN" sz="7200" b="1" dirty="0" smtClean="0">
                <a:solidFill>
                  <a:srgbClr val="0000FF"/>
                </a:solidFill>
              </a:rPr>
              <a:t>Q&amp;A</a:t>
            </a:r>
            <a:r>
              <a:rPr lang="zh-TW" altLang="zh-CN" sz="5400" b="1" dirty="0" smtClean="0"/>
              <a:t/>
            </a:r>
            <a:br>
              <a:rPr lang="zh-TW" altLang="zh-CN" sz="5400" b="1" dirty="0" smtClean="0"/>
            </a:br>
            <a:r>
              <a:rPr lang="zh-TW" altLang="zh-CN" sz="1800" b="1" dirty="0" smtClean="0"/>
              <a:t/>
            </a:r>
            <a:br>
              <a:rPr lang="zh-TW" altLang="zh-CN" sz="1800" b="1" dirty="0" smtClean="0"/>
            </a:br>
            <a:r>
              <a:rPr lang="zh-CN" altLang="zh-TW" sz="5400" b="1" dirty="0" smtClean="0"/>
              <a:t>是否仍有問題</a:t>
            </a:r>
            <a:r>
              <a:rPr lang="zh-TW" altLang="zh-CN" sz="5400" b="1" dirty="0" smtClean="0"/>
              <a:t>?</a:t>
            </a:r>
            <a:br>
              <a:rPr lang="zh-TW" altLang="zh-CN" sz="5400" b="1" dirty="0" smtClean="0"/>
            </a:br>
            <a:r>
              <a:rPr lang="zh-CN" altLang="zh-TW" sz="2600" b="1" dirty="0" smtClean="0">
                <a:solidFill>
                  <a:schemeClr val="bg1"/>
                </a:solidFill>
              </a:rPr>
              <a:t>．</a:t>
            </a:r>
            <a:r>
              <a:rPr lang="zh-CN" altLang="zh-TW" sz="5400" b="1" dirty="0" smtClean="0"/>
              <a:t/>
            </a:r>
            <a:br>
              <a:rPr lang="zh-CN" altLang="zh-TW" sz="5400" b="1" dirty="0" smtClean="0"/>
            </a:br>
            <a:r>
              <a:rPr lang="zh-CN" altLang="zh-TW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請先上網查看</a:t>
            </a:r>
            <a:r>
              <a:rPr lang="zh-TW" altLang="zh-CN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【</a:t>
            </a:r>
            <a:r>
              <a:rPr lang="zh-CN" altLang="zh-TW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5"/>
              </a:rPr>
              <a:t>畢業生</a:t>
            </a:r>
            <a:r>
              <a:rPr lang="zh-CN" altLang="zh-TW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專區</a:t>
            </a:r>
            <a:r>
              <a:rPr lang="zh-TW" altLang="zh-CN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】</a:t>
            </a:r>
            <a:r>
              <a:rPr lang="zh-CN" altLang="zh-TW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資訊</a:t>
            </a:r>
            <a:br>
              <a:rPr lang="zh-CN" altLang="zh-TW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1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.</a:t>
            </a:r>
            <a:r>
              <a:rPr lang="zh-TW" altLang="zh-CN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/>
            </a:r>
            <a:br>
              <a:rPr lang="zh-TW" altLang="zh-CN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36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『</a:t>
            </a:r>
            <a:r>
              <a:rPr lang="zh-CN" altLang="zh-TW" sz="36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各系畢業資格審核注意事項</a:t>
            </a:r>
            <a:r>
              <a:rPr lang="zh-TW" altLang="zh-CN" sz="36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』</a:t>
            </a:r>
            <a:endParaRPr lang="zh-TW" altLang="zh-CN" sz="5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訓練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訓練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Pages>0</Pages>
  <Words>871</Words>
  <Characters>0</Characters>
  <Application>Microsoft Office PowerPoint</Application>
  <DocSecurity>0</DocSecurity>
  <PresentationFormat>如螢幕大小 (4:3)</PresentationFormat>
  <Lines>0</Lines>
  <Paragraphs>113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SimSun</vt:lpstr>
      <vt:lpstr>華康中圓體</vt:lpstr>
      <vt:lpstr>微軟正黑體</vt:lpstr>
      <vt:lpstr>新細明體</vt:lpstr>
      <vt:lpstr>標楷體</vt:lpstr>
      <vt:lpstr>Arial</vt:lpstr>
      <vt:lpstr>Calibri</vt:lpstr>
      <vt:lpstr>Times New Roman</vt:lpstr>
      <vt:lpstr>訓練</vt:lpstr>
      <vt:lpstr>朝陽科技大學 111學年度應屆畢業生  畢業資格審核注意事項  　　 　－應用英語系</vt:lpstr>
      <vt:lpstr>一、應屆畢業生規定：</vt:lpstr>
      <vt:lpstr>二、畢業自審：</vt:lpstr>
      <vt:lpstr>三、應用英語系（四日）畢業資格應修學分數： ◎適用課規：108學年度入學適用</vt:lpstr>
      <vt:lpstr>四、應用英語系（四日）畢業資格審查項目：</vt:lpstr>
      <vt:lpstr>五、應用英語系（四日）畢業資格： 注意事項－1：</vt:lpstr>
      <vt:lpstr>五、應用英語系（四日）畢業資格： 注意事項－2：</vt:lpstr>
      <vt:lpstr>五、應用英語系（四日）畢業資格：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朝陽科技大學 108學年度第2學期應屆畢業生  畢業資格審核注意事項  　　 　－應用英語系</dc:title>
  <dc:creator>張容嘉</dc:creator>
  <cp:lastModifiedBy>user</cp:lastModifiedBy>
  <cp:revision>11</cp:revision>
  <dcterms:created xsi:type="dcterms:W3CDTF">2015-11-08T22:45:00Z</dcterms:created>
  <dcterms:modified xsi:type="dcterms:W3CDTF">2020-10-27T03:09:34Z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