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88" r:id="rId9"/>
    <p:sldId id="277" r:id="rId10"/>
    <p:sldId id="294" r:id="rId11"/>
  </p:sldIdLst>
  <p:sldSz cx="9144000" cy="6858000" type="screen4x3"/>
  <p:notesSz cx="6797675" cy="992822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2">
          <p15:clr>
            <a:srgbClr val="A4A3A4"/>
          </p15:clr>
        </p15:guide>
        <p15:guide id="2" pos="289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1725" y="55"/>
      </p:cViewPr>
      <p:guideLst>
        <p:guide orient="horz" pos="2182"/>
        <p:guide pos="289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Header Placeholder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 smtClean="0"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2051" name="Date Placeholder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mtClean="0"/>
            </a:lvl1pPr>
          </a:lstStyle>
          <a:p>
            <a:pPr>
              <a:defRPr/>
            </a:pPr>
            <a:fld id="{61A58822-7B05-42F8-9CFA-CC43E8B639EE}" type="datetime1">
              <a:rPr lang="zh-CN" altLang="en-US"/>
              <a:pPr>
                <a:defRPr/>
              </a:pPr>
              <a:t>2023/5/19</a:t>
            </a:fld>
            <a:endParaRPr lang="zh-TW" altLang="zh-CN" sz="1200"/>
          </a:p>
        </p:txBody>
      </p:sp>
      <p:sp>
        <p:nvSpPr>
          <p:cNvPr id="2052" name="Slide Image Placeholder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Notes Placeholder 4"/>
          <p:cNvSpPr>
            <a:spLocks noGrp="1" noRot="1" noChangeAspect="1" noChangeArrowheads="1"/>
          </p:cNvSpPr>
          <p:nvPr/>
        </p:nvSpPr>
        <p:spPr bwMode="auto">
          <a:xfrm>
            <a:off x="679450" y="4714875"/>
            <a:ext cx="5438775" cy="446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zh-CN" altLang="zh-TW"/>
              <a:t>按一下以編輯母片文字樣式</a:t>
            </a:r>
          </a:p>
          <a:p>
            <a:pPr>
              <a:defRPr/>
            </a:pPr>
            <a:r>
              <a:rPr lang="zh-CN" altLang="zh-TW"/>
              <a:t>第二層</a:t>
            </a:r>
          </a:p>
          <a:p>
            <a:pPr>
              <a:defRPr/>
            </a:pPr>
            <a:r>
              <a:rPr lang="zh-CN" altLang="zh-TW"/>
              <a:t>第三層</a:t>
            </a:r>
          </a:p>
          <a:p>
            <a:pPr>
              <a:defRPr/>
            </a:pPr>
            <a:r>
              <a:rPr lang="zh-CN" altLang="zh-TW"/>
              <a:t>第四層</a:t>
            </a:r>
          </a:p>
          <a:p>
            <a:pPr>
              <a:defRPr/>
            </a:pPr>
            <a:r>
              <a:rPr lang="zh-CN" altLang="zh-TW"/>
              <a:t>第五層</a:t>
            </a:r>
          </a:p>
        </p:txBody>
      </p:sp>
      <p:sp>
        <p:nvSpPr>
          <p:cNvPr id="2054" name="Footer Placeholder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 smtClean="0"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2055" name="Slide Number Placeholder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itchFamily="34" charset="0"/>
              <a:buNone/>
              <a:defRPr/>
            </a:lvl1pPr>
          </a:lstStyle>
          <a:p>
            <a:fld id="{103E9AB9-87AC-48CB-AC1E-7E97ADED8B59}" type="slidenum">
              <a:rPr lang="zh-TW" altLang="zh-CN"/>
              <a:pPr/>
              <a:t>‹#›</a:t>
            </a:fld>
            <a:endParaRPr lang="zh-TW" altLang="zh-CN" sz="1200"/>
          </a:p>
        </p:txBody>
      </p:sp>
    </p:spTree>
    <p:extLst>
      <p:ext uri="{BB962C8B-B14F-4D97-AF65-F5344CB8AC3E}">
        <p14:creationId xmlns:p14="http://schemas.microsoft.com/office/powerpoint/2010/main" val="293183037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SimSun" pitchFamily="2" charset="-122"/>
        <a:cs typeface="+mn-cs"/>
      </a:defRPr>
    </a:lvl1pPr>
    <a:lvl2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SimSun" pitchFamily="2" charset="-122"/>
        <a:cs typeface="+mn-cs"/>
      </a:defRPr>
    </a:lvl2pPr>
    <a:lvl3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SimSun" pitchFamily="2" charset="-122"/>
        <a:cs typeface="+mn-cs"/>
      </a:defRPr>
    </a:lvl3pPr>
    <a:lvl4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SimSun" pitchFamily="2" charset="-122"/>
        <a:cs typeface="+mn-cs"/>
      </a:defRPr>
    </a:lvl4pPr>
    <a:lvl5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SimSun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-2159000" y="0"/>
            <a:ext cx="8027988" cy="6021388"/>
          </a:xfrm>
        </p:spPr>
      </p:sp>
      <p:sp>
        <p:nvSpPr>
          <p:cNvPr id="4099" name="Notes Placeholder 2"/>
          <p:cNvSpPr>
            <a:spLocks noGrp="1" noRot="1" noChangeAspect="1" noChangeArrowheads="1"/>
          </p:cNvSpPr>
          <p:nvPr>
            <p:ph type="body" idx="1"/>
          </p:nvPr>
        </p:nvSpPr>
        <p:spPr bwMode="auto">
          <a:xfrm>
            <a:off x="6858000" y="5105400"/>
            <a:ext cx="1828800" cy="990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zh-CN" altLang="zh-TW"/>
              <a:t>此範本可作為群組設定中簡報訓練教材的起始檔案。</a:t>
            </a:r>
          </a:p>
          <a:p>
            <a:endParaRPr lang="zh-CN" altLang="zh-TW"/>
          </a:p>
          <a:p>
            <a:r>
              <a:rPr lang="zh-CN" altLang="zh-TW"/>
              <a:t>章節</a:t>
            </a:r>
          </a:p>
          <a:p>
            <a:r>
              <a:rPr lang="zh-CN" altLang="zh-TW"/>
              <a:t>在投影片上按一下右鍵以新增章節。 章節可協助您組織投影片，或簡化多個作者之間的共同作業。</a:t>
            </a:r>
          </a:p>
          <a:p>
            <a:endParaRPr lang="zh-CN" altLang="zh-TW"/>
          </a:p>
          <a:p>
            <a:r>
              <a:rPr lang="zh-CN" altLang="zh-TW"/>
              <a:t>備忘稿</a:t>
            </a:r>
          </a:p>
          <a:p>
            <a:r>
              <a:rPr lang="zh-CN" altLang="zh-TW"/>
              <a:t>使用 </a:t>
            </a:r>
            <a:r>
              <a:rPr lang="zh-TW" altLang="zh-CN">
                <a:ea typeface="新細明體" pitchFamily="18" charset="-120"/>
              </a:rPr>
              <a:t>[</a:t>
            </a:r>
            <a:r>
              <a:rPr lang="zh-CN" altLang="zh-TW"/>
              <a:t>備忘稿</a:t>
            </a:r>
            <a:r>
              <a:rPr lang="zh-TW" altLang="zh-CN">
                <a:ea typeface="新細明體" pitchFamily="18" charset="-120"/>
              </a:rPr>
              <a:t>] </a:t>
            </a:r>
            <a:r>
              <a:rPr lang="zh-CN" altLang="zh-TW"/>
              <a:t>章節記錄交付備忘稿，或提供其他詳細資料給對象。 於簡報期間在 </a:t>
            </a:r>
            <a:r>
              <a:rPr lang="zh-TW" altLang="zh-CN">
                <a:ea typeface="新細明體" pitchFamily="18" charset="-120"/>
              </a:rPr>
              <a:t>[</a:t>
            </a:r>
            <a:r>
              <a:rPr lang="zh-CN" altLang="zh-TW"/>
              <a:t>簡報檢視</a:t>
            </a:r>
            <a:r>
              <a:rPr lang="zh-TW" altLang="zh-CN">
                <a:ea typeface="新細明體" pitchFamily="18" charset="-120"/>
              </a:rPr>
              <a:t>] </a:t>
            </a:r>
            <a:r>
              <a:rPr lang="zh-CN" altLang="zh-TW"/>
              <a:t>中檢視這些備忘稿。 </a:t>
            </a:r>
          </a:p>
          <a:p>
            <a:r>
              <a:rPr lang="zh-CN" altLang="zh-TW"/>
              <a:t>請記住字型大小 </a:t>
            </a:r>
            <a:r>
              <a:rPr lang="zh-TW" altLang="zh-CN">
                <a:ea typeface="新細明體" pitchFamily="18" charset="-120"/>
              </a:rPr>
              <a:t>(</a:t>
            </a:r>
            <a:r>
              <a:rPr lang="zh-CN" altLang="zh-TW"/>
              <a:t>對於協助工具、可見度、影片拍攝及線上生產非常重要</a:t>
            </a:r>
            <a:r>
              <a:rPr lang="zh-TW" altLang="zh-CN">
                <a:ea typeface="新細明體" pitchFamily="18" charset="-120"/>
              </a:rPr>
              <a:t>)</a:t>
            </a:r>
          </a:p>
          <a:p>
            <a:endParaRPr lang="zh-TW" altLang="zh-CN">
              <a:ea typeface="新細明體" pitchFamily="18" charset="-120"/>
            </a:endParaRPr>
          </a:p>
          <a:p>
            <a:r>
              <a:rPr lang="zh-CN" altLang="zh-TW"/>
              <a:t>協調的色彩 </a:t>
            </a:r>
          </a:p>
          <a:p>
            <a:r>
              <a:rPr lang="zh-CN" altLang="zh-TW"/>
              <a:t>請特別注意圖形、圖表及文字方塊。 </a:t>
            </a:r>
          </a:p>
          <a:p>
            <a:r>
              <a:rPr lang="zh-CN" altLang="zh-TW"/>
              <a:t>考慮出席者將以黑白或 灰階列印。執行測試列印，以確保在進行純黑白及 灰階列印時色彩正確。</a:t>
            </a:r>
          </a:p>
          <a:p>
            <a:endParaRPr lang="zh-CN" altLang="zh-TW"/>
          </a:p>
          <a:p>
            <a:r>
              <a:rPr lang="zh-CN" altLang="zh-TW"/>
              <a:t>圖形、表格和圖表</a:t>
            </a:r>
          </a:p>
          <a:p>
            <a:r>
              <a:rPr lang="zh-CN" altLang="zh-TW"/>
              <a:t>保持簡單</a:t>
            </a:r>
            <a:r>
              <a:rPr lang="zh-TW" altLang="zh-CN">
                <a:ea typeface="新細明體" pitchFamily="18" charset="-120"/>
              </a:rPr>
              <a:t>: </a:t>
            </a:r>
            <a:r>
              <a:rPr lang="zh-CN" altLang="zh-TW"/>
              <a:t>如果可能，使用一致而不令人分心的樣式和色彩。</a:t>
            </a:r>
          </a:p>
          <a:p>
            <a:r>
              <a:rPr lang="zh-CN" altLang="zh-TW"/>
              <a:t>所有圖表和表格都加上標籤。</a:t>
            </a:r>
          </a:p>
          <a:p>
            <a:endParaRPr lang="zh-CN" altLang="zh-TW"/>
          </a:p>
          <a:p>
            <a:endParaRPr lang="zh-CN" altLang="zh-TW"/>
          </a:p>
          <a:p>
            <a:endParaRPr lang="zh-TW" altLang="zh-CN">
              <a:ea typeface="新細明體" pitchFamily="18" charset="-12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2147483647" y="0"/>
            <a:ext cx="0" cy="2147483647"/>
          </a:xfrm>
        </p:spPr>
      </p:sp>
      <p:sp>
        <p:nvSpPr>
          <p:cNvPr id="8195" name="Notes Placeholder 2"/>
          <p:cNvSpPr>
            <a:spLocks noGrp="1" noRot="1" noChangeAspect="1" noChangeArrowheads="1"/>
          </p:cNvSpPr>
          <p:nvPr>
            <p:ph type="body" idx="1"/>
          </p:nvPr>
        </p:nvSpPr>
        <p:spPr bwMode="auto">
          <a:xfrm>
            <a:off x="762000" y="1595438"/>
            <a:ext cx="8077200" cy="42973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zh-CN" altLang="zh-TW" dirty="0"/>
              <a:t>提供簡報的簡短概觀。 描描述簡報的主要焦點與其重要性。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CN" altLang="zh-TW" dirty="0"/>
              <a:t>介紹每個主要主題。</a:t>
            </a:r>
          </a:p>
          <a:p>
            <a:r>
              <a:rPr lang="zh-CN" altLang="zh-TW" dirty="0"/>
              <a:t>為了幫助簡報對象掌握簡報重點，您 可以 在整個簡報期間重複此概觀投影片，反白顯示您接下來要討論的特定主題。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AFA4D9-51A5-470A-9554-2BBFBDF3A755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638891"/>
      </p:ext>
    </p:extLst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7D63A3-F877-4EFF-8309-19A31B7FF02D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042309"/>
      </p:ext>
    </p:extLst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74638"/>
            <a:ext cx="20193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9055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11A20E-6022-430C-AB59-D41B1AF0C8E4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838931"/>
      </p:ext>
    </p:extLst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CAFE32-FA20-4915-AF64-0F03846449F4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628078"/>
      </p:ext>
    </p:extLst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DF8CEC-95BD-4B88-AD76-7C3705BE4DAD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556567"/>
      </p:ext>
    </p:extLst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600200"/>
            <a:ext cx="39624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9624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F2552F-DD41-4DAA-A153-1D6C964C8059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194647"/>
      </p:ext>
    </p:extLst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8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9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6319FC-9140-4E9D-89FB-2B4F06CC4219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921830"/>
      </p:ext>
    </p:extLst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3FBD87-1202-496A-9B58-22C15062A4E9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548547"/>
      </p:ext>
    </p:extLst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3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4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09DF7C-76C5-4F57-A690-70BD1C0DF290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589022"/>
      </p:ext>
    </p:extLst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793A16-F816-434F-8BFC-117748ED50B1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728333"/>
      </p:ext>
    </p:extLst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>
              <a:sym typeface="新細明體" panose="02020500000000000000" pitchFamily="18" charset="-12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6" name="Footer Placeholder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7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1975B2-2C9B-4841-B33C-FDD68B8327C8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763494"/>
      </p:ext>
    </p:extLst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0"/>
            <a:ext cx="9099550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762000" y="274638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TW">
                <a:sym typeface="新細明體" pitchFamily="18" charset="-120"/>
              </a:rPr>
              <a:t>按一下以編輯母片標題樣式</a:t>
            </a:r>
          </a:p>
        </p:txBody>
      </p:sp>
      <p:sp>
        <p:nvSpPr>
          <p:cNvPr id="1028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00200"/>
            <a:ext cx="80772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TW">
                <a:sym typeface="新細明體" pitchFamily="18" charset="-120"/>
              </a:rPr>
              <a:t>按一下以編輯母片文字樣式</a:t>
            </a:r>
          </a:p>
          <a:p>
            <a:pPr lvl="1"/>
            <a:r>
              <a:rPr lang="zh-CN" altLang="zh-TW">
                <a:sym typeface="新細明體" pitchFamily="18" charset="-120"/>
              </a:rPr>
              <a:t>第二層</a:t>
            </a:r>
          </a:p>
          <a:p>
            <a:pPr lvl="2"/>
            <a:r>
              <a:rPr lang="zh-CN" altLang="zh-TW">
                <a:sym typeface="新細明體" pitchFamily="18" charset="-120"/>
              </a:rPr>
              <a:t>第三層</a:t>
            </a:r>
          </a:p>
          <a:p>
            <a:pPr lvl="3"/>
            <a:r>
              <a:rPr lang="zh-CN" altLang="zh-TW">
                <a:sym typeface="新細明體" pitchFamily="18" charset="-120"/>
              </a:rPr>
              <a:t>第四層</a:t>
            </a:r>
          </a:p>
          <a:p>
            <a:pPr lvl="4"/>
            <a:r>
              <a:rPr lang="zh-CN" altLang="zh-TW">
                <a:sym typeface="新細明體" pitchFamily="18" charset="-120"/>
              </a:rPr>
              <a:t>第五層</a:t>
            </a:r>
          </a:p>
        </p:txBody>
      </p:sp>
      <p:sp>
        <p:nvSpPr>
          <p:cNvPr id="1029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1030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TW" altLang="zh-TW"/>
          </a:p>
        </p:txBody>
      </p:sp>
      <p:sp>
        <p:nvSpPr>
          <p:cNvPr id="1031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fld id="{FAA0C1F2-438A-438D-BFF4-F38C9593ABD0}" type="slidenum">
              <a:rPr lang="zh-TW" altLang="zh-CN"/>
              <a:pPr/>
              <a:t>‹#›</a:t>
            </a:fld>
            <a:endParaRPr lang="zh-TW" altLang="zh-CN" sz="1800">
              <a:solidFill>
                <a:schemeClr val="tx1"/>
              </a:solidFill>
            </a:endParaRPr>
          </a:p>
        </p:txBody>
      </p:sp>
      <p:pic>
        <p:nvPicPr>
          <p:cNvPr id="1032" name="Picture 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7638" y="-103188"/>
            <a:ext cx="814388" cy="707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d"/>
  </p:transition>
  <p:txStyles>
    <p:titleStyle>
      <a:lvl1pPr marL="914400" indent="-914400"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  <a:sym typeface="新細明體" pitchFamily="18" charset="-120"/>
        </a:defRPr>
      </a:lvl1pPr>
      <a:lvl2pPr marL="914400" indent="-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新細明體" pitchFamily="18" charset="-120"/>
        </a:defRPr>
      </a:lvl2pPr>
      <a:lvl3pPr marL="914400" indent="-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新細明體" pitchFamily="18" charset="-120"/>
        </a:defRPr>
      </a:lvl3pPr>
      <a:lvl4pPr marL="914400" indent="-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新細明體" pitchFamily="18" charset="-120"/>
        </a:defRPr>
      </a:lvl4pPr>
      <a:lvl5pPr marL="914400" indent="-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新細明體" pitchFamily="18" charset="-120"/>
        </a:defRPr>
      </a:lvl5pPr>
      <a:lvl6pPr marL="1371600" indent="-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新細明體" panose="02020500000000000000" pitchFamily="18" charset="-120"/>
        </a:defRPr>
      </a:lvl6pPr>
      <a:lvl7pPr marL="1828800" indent="-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新細明體" panose="02020500000000000000" pitchFamily="18" charset="-120"/>
        </a:defRPr>
      </a:lvl7pPr>
      <a:lvl8pPr marL="2286000" indent="-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新細明體" panose="02020500000000000000" pitchFamily="18" charset="-120"/>
        </a:defRPr>
      </a:lvl8pPr>
      <a:lvl9pPr marL="2743200" indent="-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SimSun" panose="02010600030101010101" pitchFamily="2" charset="-122"/>
          <a:sym typeface="新細明體" panose="02020500000000000000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  <a:sym typeface="新細明體" pitchFamily="18" charset="-12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  <a:sym typeface="新細明體" pitchFamily="18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  <a:sym typeface="新細明體" pitchFamily="18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  <a:sym typeface="新細明體" pitchFamily="18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  <a:sym typeface="新細明體" pitchFamily="18" charset="-12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ge.cyut.edu.tw/cyutge/course.php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dmin.cyut.edu.tw/student/loginstu.asp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n-graduate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0"/>
            <a:ext cx="9099550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37211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itle 1"/>
          <p:cNvSpPr>
            <a:spLocks noGrp="1" noChangeArrowheads="1"/>
          </p:cNvSpPr>
          <p:nvPr>
            <p:ph type="ctrTitle" idx="4294967295"/>
          </p:nvPr>
        </p:nvSpPr>
        <p:spPr>
          <a:xfrm>
            <a:off x="2482850" y="1339850"/>
            <a:ext cx="6481763" cy="4249738"/>
          </a:xfrm>
        </p:spPr>
        <p:txBody>
          <a:bodyPr anchor="t"/>
          <a:lstStyle/>
          <a:p>
            <a:pPr marL="0" indent="0" eaLnBrk="1" hangingPunct="1"/>
            <a:r>
              <a:rPr lang="zh-TW" altLang="en-US" sz="5400" dirty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朝陽科技大學</a:t>
            </a:r>
            <a:br>
              <a:rPr lang="zh-TW" altLang="en-US" sz="5400" dirty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</a:br>
            <a:r>
              <a:rPr lang="en-US" altLang="zh-TW" sz="3600" dirty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112</a:t>
            </a:r>
            <a:r>
              <a:rPr lang="zh-TW" altLang="en-US" sz="3600" dirty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學年度應屆畢業生</a:t>
            </a:r>
            <a:br>
              <a:rPr lang="zh-TW" altLang="en-US" sz="3600" dirty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</a:br>
            <a:br>
              <a:rPr lang="zh-TW" altLang="en-US" sz="3600" b="1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</a:br>
            <a:r>
              <a:rPr lang="zh-TW" altLang="en-US" dirty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畢業資格審核注意事項</a:t>
            </a:r>
            <a:br>
              <a:rPr lang="zh-TW" altLang="en-US" dirty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</a:br>
            <a:br>
              <a:rPr lang="zh-TW" altLang="en-US" dirty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</a:br>
            <a:r>
              <a:rPr lang="zh-TW" altLang="en-US" dirty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　　</a:t>
            </a:r>
            <a:r>
              <a:rPr lang="zh-TW" altLang="en-US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 </a:t>
            </a:r>
            <a:r>
              <a:rPr lang="zh-TW" altLang="en-US" dirty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　－</a:t>
            </a:r>
            <a:r>
              <a:rPr lang="zh-TW" altLang="en-US" b="1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應用英語系</a:t>
            </a:r>
            <a:endParaRPr lang="zh-TW" altLang="en-US" sz="3600" b="1" dirty="0">
              <a:solidFill>
                <a:srgbClr val="0000FF"/>
              </a:solidFill>
              <a:latin typeface="微軟正黑體" pitchFamily="34" charset="-120"/>
              <a:ea typeface="微軟正黑體" pitchFamily="34" charset="-120"/>
              <a:sym typeface="華康中圓體" pitchFamily="49" charset="-120"/>
            </a:endParaRPr>
          </a:p>
        </p:txBody>
      </p:sp>
      <p:sp>
        <p:nvSpPr>
          <p:cNvPr id="3077" name="Title 1"/>
          <p:cNvSpPr>
            <a:spLocks noChangeArrowheads="1"/>
          </p:cNvSpPr>
          <p:nvPr/>
        </p:nvSpPr>
        <p:spPr bwMode="auto">
          <a:xfrm>
            <a:off x="3708400" y="5441950"/>
            <a:ext cx="48958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lang="zh-TW" altLang="en-US" sz="3300" dirty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　</a:t>
            </a:r>
            <a:r>
              <a:rPr lang="zh-TW" altLang="en-US" sz="2400" dirty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　</a:t>
            </a:r>
            <a:r>
              <a:rPr lang="zh-TW" altLang="en-US" sz="2500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適用</a:t>
            </a:r>
            <a:r>
              <a:rPr lang="en-US" altLang="zh-TW" sz="2500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109</a:t>
            </a:r>
            <a:r>
              <a:rPr lang="zh-TW" altLang="en-US" sz="2500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學年度課程規劃表</a:t>
            </a:r>
            <a:r>
              <a:rPr lang="zh-TW" altLang="en-US" sz="3300" dirty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　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0"/>
            <a:ext cx="9099550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67813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itle 1"/>
          <p:cNvSpPr>
            <a:spLocks noChangeArrowheads="1"/>
          </p:cNvSpPr>
          <p:nvPr/>
        </p:nvSpPr>
        <p:spPr bwMode="auto">
          <a:xfrm>
            <a:off x="250825" y="2565400"/>
            <a:ext cx="8713788" cy="410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zh-TW" altLang="en-US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7363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）。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  <a:hlinkClick r:id="rId4"/>
              </a:rPr>
              <a:t>通識課程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，請洽通識中心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(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學院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)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老師（分機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7246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）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22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創造力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講座，請洽三創教育與發展中心（分機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6302)</a:t>
            </a:r>
            <a:endParaRPr lang="zh-TW" altLang="en-US" sz="11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勞作教育，請洽學務處服務學習組（分機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5042</a:t>
            </a:r>
            <a:r>
              <a:rPr lang="zh-TW" altLang="en-US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、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5044)</a:t>
            </a:r>
            <a:endParaRPr lang="zh-TW" altLang="en-US" sz="21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畢業資格審查系統問題</a:t>
            </a:r>
            <a:r>
              <a:rPr lang="en-US" altLang="zh-TW" sz="17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(</a:t>
            </a:r>
            <a:r>
              <a:rPr lang="zh-TW" altLang="en-US" sz="17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如已修科目未出現等</a:t>
            </a:r>
            <a:r>
              <a:rPr lang="en-US" altLang="zh-TW" sz="17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)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：</a:t>
            </a:r>
            <a:endParaRPr lang="en-US" altLang="zh-TW" sz="21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/>
            <a:r>
              <a:rPr lang="zh-TW" altLang="en-US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　 日間部學生：請洽註冊組（分機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4012~4016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）</a:t>
            </a:r>
            <a:endParaRPr lang="en-US" altLang="zh-TW" sz="21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/>
            <a:r>
              <a:rPr lang="zh-TW" altLang="en-US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　 進修部學生：請洽進修教學組（分機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4652~4654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）</a:t>
            </a:r>
            <a:endParaRPr lang="en-US" altLang="zh-TW" sz="1500" dirty="0">
              <a:solidFill>
                <a:srgbClr val="0000FF"/>
              </a:solidFill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</p:txBody>
      </p:sp>
      <p:sp>
        <p:nvSpPr>
          <p:cNvPr id="143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95738" y="692150"/>
            <a:ext cx="2881312" cy="936625"/>
          </a:xfrm>
        </p:spPr>
        <p:txBody>
          <a:bodyPr anchor="b"/>
          <a:lstStyle/>
          <a:p>
            <a:pPr marL="0" indent="0" algn="ctr" eaLnBrk="1" hangingPunct="1"/>
            <a:r>
              <a:rPr lang="zh-CN" altLang="zh-TW" sz="4500" u="sng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洽詢單位</a:t>
            </a:r>
          </a:p>
        </p:txBody>
      </p:sp>
      <p:sp>
        <p:nvSpPr>
          <p:cNvPr id="14343" name="矩形 9"/>
          <p:cNvSpPr>
            <a:spLocks noChangeArrowheads="1"/>
          </p:cNvSpPr>
          <p:nvPr/>
        </p:nvSpPr>
        <p:spPr bwMode="auto">
          <a:xfrm>
            <a:off x="3282950" y="1700213"/>
            <a:ext cx="43132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lang="zh-TW" altLang="en-US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sym typeface="新細明體" pitchFamily="18" charset="-120"/>
              </a:rPr>
              <a:t>學校電話：</a:t>
            </a:r>
            <a:r>
              <a:rPr lang="en-US" altLang="zh-TW" sz="280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sym typeface="新細明體" pitchFamily="18" charset="-120"/>
              </a:rPr>
              <a:t>(04)2332-3000</a:t>
            </a:r>
            <a:endParaRPr lang="zh-TW" altLang="en-US" sz="2800">
              <a:solidFill>
                <a:srgbClr val="000000"/>
              </a:solidFill>
              <a:latin typeface="標楷體" pitchFamily="65" charset="-120"/>
              <a:ea typeface="標楷體" pitchFamily="65" charset="-120"/>
              <a:sym typeface="新細明體" pitchFamily="18" charset="-120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fld id="{74148449-CF30-49D3-826E-B4910564490C}" type="slidenum">
              <a:rPr lang="zh-TW" altLang="zh-CN">
                <a:solidFill>
                  <a:srgbClr val="898989"/>
                </a:solidFill>
              </a:rPr>
              <a:pPr/>
              <a:t>2</a:t>
            </a:fld>
            <a:endParaRPr lang="zh-TW" altLang="zh-CN" sz="1800"/>
          </a:p>
        </p:txBody>
      </p:sp>
      <p:sp>
        <p:nvSpPr>
          <p:cNvPr id="5123" name="標題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69875"/>
            <a:ext cx="8077200" cy="1143000"/>
          </a:xfrm>
        </p:spPr>
        <p:txBody>
          <a:bodyPr/>
          <a:lstStyle/>
          <a:p>
            <a:pPr marL="0" indent="0" eaLnBrk="1" hangingPunct="1"/>
            <a:r>
              <a:rPr lang="zh-CN" altLang="zh-TW" sz="340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一、應屆畢業生規定：</a:t>
            </a:r>
            <a:endParaRPr lang="zh-CN" altLang="zh-TW"/>
          </a:p>
        </p:txBody>
      </p:sp>
      <p:sp>
        <p:nvSpPr>
          <p:cNvPr id="5124" name="內容版面配置區 2"/>
          <p:cNvSpPr>
            <a:spLocks noGrp="1" noChangeArrowheads="1"/>
          </p:cNvSpPr>
          <p:nvPr>
            <p:ph idx="1"/>
          </p:nvPr>
        </p:nvSpPr>
        <p:spPr>
          <a:xfrm>
            <a:off x="762000" y="1412875"/>
            <a:ext cx="8077200" cy="467995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zh-TW" altLang="en-US" sz="3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應屆畢業生規定：</a:t>
            </a:r>
            <a:endParaRPr lang="en-US" altLang="zh-TW" sz="300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algn="l" eaLnBrk="1" hangingPunct="1">
              <a:lnSpc>
                <a:spcPct val="90000"/>
              </a:lnSpc>
            </a:pPr>
            <a:r>
              <a:rPr lang="zh-TW" altLang="en-US" sz="3200"/>
              <a:t>　</a:t>
            </a:r>
            <a:endParaRPr lang="en-US" altLang="zh-TW" sz="3200"/>
          </a:p>
          <a:p>
            <a:pPr algn="l" eaLnBrk="1" hangingPunct="1">
              <a:lnSpc>
                <a:spcPct val="90000"/>
              </a:lnSpc>
            </a:pPr>
            <a:r>
              <a:rPr lang="zh-TW" altLang="en-US" sz="3200"/>
              <a:t>　</a:t>
            </a:r>
            <a:endParaRPr lang="en-US" altLang="zh-TW" sz="3200"/>
          </a:p>
          <a:p>
            <a:pPr algn="l" eaLnBrk="1" hangingPunct="1">
              <a:lnSpc>
                <a:spcPct val="90000"/>
              </a:lnSpc>
            </a:pPr>
            <a:endParaRPr lang="zh-TW" altLang="en-US" sz="3200"/>
          </a:p>
          <a:p>
            <a:pPr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zh-TW" altLang="en-US" sz="3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未修足學期數，但學分已修足欲畢業者，須依學則第</a:t>
            </a:r>
            <a:r>
              <a:rPr lang="en-US" altLang="zh-TW" sz="3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54</a:t>
            </a:r>
            <a:r>
              <a:rPr lang="zh-TW" altLang="en-US" sz="3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條規定申請提前</a:t>
            </a:r>
            <a:r>
              <a:rPr lang="en-US" altLang="zh-TW" sz="3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1</a:t>
            </a:r>
            <a:r>
              <a:rPr lang="zh-TW" altLang="en-US" sz="3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學期業，審核通過者始得畢業。</a:t>
            </a:r>
            <a:endParaRPr lang="en-US" altLang="zh-TW" sz="300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zh-TW" altLang="en-US" sz="3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申請提前畢業，請依「本校行事曆」規定時間辦理，約為期中考後</a:t>
            </a:r>
            <a:r>
              <a:rPr lang="en-US" altLang="zh-TW" sz="3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1</a:t>
            </a:r>
            <a:r>
              <a:rPr lang="zh-TW" altLang="en-US" sz="3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週內申請。</a:t>
            </a:r>
            <a:endParaRPr lang="zh-TW" altLang="en-US" sz="3000"/>
          </a:p>
        </p:txBody>
      </p:sp>
      <p:sp>
        <p:nvSpPr>
          <p:cNvPr id="5125" name="投影片編號版面配置區 3"/>
          <p:cNvSpPr>
            <a:spLocks noGrp="1" noChangeArrowheads="1"/>
          </p:cNvSpPr>
          <p:nvPr/>
        </p:nvSpPr>
        <p:spPr bwMode="auto">
          <a:xfrm>
            <a:off x="762000" y="1412875"/>
            <a:ext cx="807720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endParaRPr lang="zh-TW" altLang="en-US" dirty="0"/>
          </a:p>
        </p:txBody>
      </p:sp>
      <p:graphicFrame>
        <p:nvGraphicFramePr>
          <p:cNvPr id="2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733993"/>
              </p:ext>
            </p:extLst>
          </p:nvPr>
        </p:nvGraphicFramePr>
        <p:xfrm>
          <a:off x="1619250" y="1989138"/>
          <a:ext cx="4752975" cy="1371600"/>
        </p:xfrm>
        <a:graphic>
          <a:graphicData uri="http://schemas.openxmlformats.org/drawingml/2006/table">
            <a:tbl>
              <a:tblPr/>
              <a:tblGrid>
                <a:gridCol w="4752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四技</a:t>
                      </a:r>
                      <a:endParaRPr kumimoji="0" lang="zh-CN" altLang="zh-TW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sym typeface="標楷體" panose="03000509000000000000" pitchFamily="65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標楷體" panose="03000509000000000000" pitchFamily="65" charset="-120"/>
                        </a:rPr>
                        <a:t>8</a:t>
                      </a:r>
                      <a:r>
                        <a:rPr kumimoji="0" lang="zh-TW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學期皆在學</a:t>
                      </a:r>
                      <a:endParaRPr kumimoji="0" lang="zh-TW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sym typeface="標楷體" panose="03000509000000000000" pitchFamily="65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sym typeface="標楷體" panose="03000509000000000000" pitchFamily="65" charset="-120"/>
                        </a:rPr>
                        <a:t>註：休學之學期不算在學。</a:t>
                      </a: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69875"/>
            <a:ext cx="8077200" cy="1143000"/>
          </a:xfrm>
        </p:spPr>
        <p:txBody>
          <a:bodyPr/>
          <a:lstStyle/>
          <a:p>
            <a:pPr marL="0" indent="0" eaLnBrk="1" hangingPunct="1"/>
            <a:r>
              <a:rPr lang="zh-CN" altLang="zh-TW" sz="340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二、畢業自審：</a:t>
            </a:r>
            <a:endParaRPr lang="zh-CN" altLang="zh-TW" sz="3400"/>
          </a:p>
        </p:txBody>
      </p:sp>
      <p:sp>
        <p:nvSpPr>
          <p:cNvPr id="6147" name="內容版面配置區 2"/>
          <p:cNvSpPr>
            <a:spLocks noGrp="1" noChangeArrowheads="1"/>
          </p:cNvSpPr>
          <p:nvPr>
            <p:ph idx="1"/>
          </p:nvPr>
        </p:nvSpPr>
        <p:spPr>
          <a:xfrm>
            <a:off x="762000" y="1339850"/>
            <a:ext cx="8077200" cy="5184775"/>
          </a:xfrm>
        </p:spPr>
        <p:txBody>
          <a:bodyPr/>
          <a:lstStyle/>
          <a:p>
            <a:pPr marL="342900" indent="-342900" algn="l" eaLnBrk="1" hangingPunct="1">
              <a:buFont typeface="Arial" pitchFamily="34" charset="0"/>
              <a:buChar char="•"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marL="342900" indent="-342900" algn="l" eaLnBrk="1" hangingPunct="1">
              <a:buFont typeface="Arial" pitchFamily="34" charset="0"/>
              <a:buChar char="•"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至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sym typeface="標楷體" pitchFamily="65" charset="-120"/>
                <a:hlinkClick r:id="rId3"/>
              </a:rPr>
              <a:t>學生資訊系統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＼畢業審核自審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】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自我審核各應修類別是否有漏修。</a:t>
            </a:r>
            <a:endParaRPr lang="en-US" altLang="zh-TW" sz="28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marL="342900" indent="-342900" algn="l"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「畢業審核自審」自三上起，即可自行上網查看。</a:t>
            </a:r>
          </a:p>
          <a:p>
            <a:pPr marL="342900" indent="-342900" algn="l"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學院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)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老師或系辦助教確認後，再於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〔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自審異動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〕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註記即可。</a:t>
            </a:r>
            <a:endParaRPr lang="en-US" altLang="zh-TW" sz="28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marL="342900" indent="-342900" algn="l" eaLnBrk="1" hangingPunct="1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才會對應至正確的位置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</p:txBody>
      </p:sp>
      <p:sp>
        <p:nvSpPr>
          <p:cNvPr id="6148" name="投影片編號版面配置區 3"/>
          <p:cNvSpPr>
            <a:spLocks noGrp="1" noChangeArrowheads="1"/>
          </p:cNvSpPr>
          <p:nvPr/>
        </p:nvSpPr>
        <p:spPr bwMode="auto">
          <a:xfrm>
            <a:off x="762000" y="1339850"/>
            <a:ext cx="8077200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endParaRPr lang="zh-TW" altLang="en-US" dirty="0"/>
          </a:p>
        </p:txBody>
      </p:sp>
    </p:spTree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485775"/>
            <a:ext cx="8077200" cy="1503363"/>
          </a:xfrm>
        </p:spPr>
        <p:txBody>
          <a:bodyPr/>
          <a:lstStyle/>
          <a:p>
            <a:pPr marL="0" indent="0" eaLnBrk="1" hangingPunct="1">
              <a:lnSpc>
                <a:spcPts val="5500"/>
              </a:lnSpc>
              <a:spcBef>
                <a:spcPts val="600"/>
              </a:spcBef>
            </a:pPr>
            <a:r>
              <a:rPr lang="zh-TW" altLang="en-US" sz="3100" dirty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三、</a:t>
            </a:r>
            <a:r>
              <a:rPr lang="zh-TW" altLang="en-US" sz="3100" dirty="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應用英語系（四日）</a:t>
            </a:r>
            <a:r>
              <a:rPr lang="zh-TW" altLang="en-US" sz="3100" dirty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畢業資格應修學分數：</a:t>
            </a:r>
            <a:br>
              <a:rPr lang="zh-TW" altLang="en-US" sz="3100" dirty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</a:br>
            <a:r>
              <a:rPr lang="zh-TW" altLang="en-US" sz="3800" dirty="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◎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適用課規：</a:t>
            </a:r>
            <a:r>
              <a:rPr lang="en-US" altLang="zh-TW" sz="29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109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學年度入學適用</a:t>
            </a:r>
          </a:p>
        </p:txBody>
      </p:sp>
      <p:sp>
        <p:nvSpPr>
          <p:cNvPr id="7171" name="Title 1"/>
          <p:cNvSpPr>
            <a:spLocks noChangeArrowheads="1"/>
          </p:cNvSpPr>
          <p:nvPr/>
        </p:nvSpPr>
        <p:spPr bwMode="auto">
          <a:xfrm>
            <a:off x="827088" y="5445125"/>
            <a:ext cx="79216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r>
              <a:rPr lang="en-US" altLang="zh-TW" sz="2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※</a:t>
            </a:r>
            <a:r>
              <a:rPr lang="zh-TW" altLang="en-US" sz="2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畢業自審：請至</a:t>
            </a:r>
            <a:r>
              <a:rPr lang="en-US" altLang="zh-TW" sz="2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【</a:t>
            </a:r>
            <a:r>
              <a:rPr lang="zh-TW" altLang="en-US" sz="2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學生資訊系統</a:t>
            </a:r>
            <a:r>
              <a:rPr lang="en-US" altLang="zh-TW" sz="2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\</a:t>
            </a:r>
            <a:r>
              <a:rPr lang="zh-TW" altLang="en-US" sz="2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畢業審核自審</a:t>
            </a:r>
            <a:r>
              <a:rPr lang="en-US" altLang="zh-TW" sz="2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】</a:t>
            </a:r>
            <a:r>
              <a:rPr lang="zh-TW" altLang="en-US" sz="200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先進行自審作業。</a:t>
            </a:r>
          </a:p>
        </p:txBody>
      </p:sp>
      <p:graphicFrame>
        <p:nvGraphicFramePr>
          <p:cNvPr id="717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745684"/>
              </p:ext>
            </p:extLst>
          </p:nvPr>
        </p:nvGraphicFramePr>
        <p:xfrm>
          <a:off x="1007270" y="2060905"/>
          <a:ext cx="7777162" cy="3455988"/>
        </p:xfrm>
        <a:graphic>
          <a:graphicData uri="http://schemas.openxmlformats.org/drawingml/2006/table">
            <a:tbl>
              <a:tblPr/>
              <a:tblGrid>
                <a:gridCol w="1303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1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17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zh-TW" altLang="zh-TW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畢業資格審查項目</a:t>
                      </a:r>
                      <a:endParaRPr kumimoji="0" lang="zh-CN" altLang="zh-TW" sz="2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應修類別</a:t>
                      </a:r>
                      <a:endParaRPr kumimoji="0" lang="zh-CN" altLang="zh-TW" sz="2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校訂必修</a:t>
                      </a:r>
                      <a:endParaRPr kumimoji="0" lang="zh-CN" altLang="zh-TW" sz="2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專業必修</a:t>
                      </a:r>
                      <a:endParaRPr kumimoji="0" lang="zh-CN" altLang="zh-TW" sz="2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專業選修</a:t>
                      </a:r>
                      <a:endParaRPr kumimoji="0" lang="zh-CN" altLang="zh-TW" sz="2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TW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自由</a:t>
                      </a:r>
                      <a:endParaRPr kumimoji="0" lang="en-US" altLang="zh-TW" sz="2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sym typeface="新細明體" panose="02020500000000000000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TW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選修</a:t>
                      </a:r>
                      <a:endParaRPr kumimoji="0" lang="zh-TW" altLang="en-US" sz="2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TW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總學</a:t>
                      </a:r>
                      <a:endParaRPr kumimoji="0" lang="en-US" altLang="zh-TW" sz="2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sym typeface="新細明體" panose="02020500000000000000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TW" alt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分數</a:t>
                      </a:r>
                      <a:endParaRPr kumimoji="0" lang="zh-TW" altLang="en-US" sz="2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4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應修科目數及學分</a:t>
                      </a:r>
                      <a:endParaRPr kumimoji="0" lang="zh-CN" altLang="zh-TW" sz="2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15</a:t>
                      </a:r>
                      <a:r>
                        <a:rPr kumimoji="0" lang="zh-TW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科</a:t>
                      </a:r>
                      <a:endParaRPr kumimoji="0" lang="zh-TW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30</a:t>
                      </a:r>
                      <a:r>
                        <a:rPr kumimoji="0" lang="zh-TW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學分</a:t>
                      </a:r>
                      <a:endParaRPr kumimoji="0" lang="zh-TW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20</a:t>
                      </a:r>
                      <a:r>
                        <a:rPr kumimoji="0" lang="zh-TW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科</a:t>
                      </a:r>
                      <a:endParaRPr kumimoji="0" lang="zh-TW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59</a:t>
                      </a:r>
                      <a:r>
                        <a:rPr kumimoji="0" lang="zh-TW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學分</a:t>
                      </a:r>
                      <a:endParaRPr kumimoji="0" lang="zh-TW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最少應選修</a:t>
                      </a:r>
                      <a:r>
                        <a:rPr kumimoji="0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23</a:t>
                      </a:r>
                      <a:r>
                        <a:rPr kumimoji="0" lang="zh-TW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學分</a:t>
                      </a:r>
                      <a:endParaRPr kumimoji="0" lang="zh-TW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16</a:t>
                      </a:r>
                      <a:r>
                        <a:rPr kumimoji="0" lang="zh-TW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學分</a:t>
                      </a:r>
                      <a:endParaRPr kumimoji="0" lang="zh-TW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128</a:t>
                      </a:r>
                      <a:r>
                        <a:rPr kumimoji="0" lang="zh-TW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學分</a:t>
                      </a:r>
                      <a:endParaRPr kumimoji="0" lang="zh-TW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198" name="投影片編號版面配置區 6"/>
          <p:cNvSpPr>
            <a:spLocks noGrp="1" noChangeArrowheads="1"/>
          </p:cNvSpPr>
          <p:nvPr/>
        </p:nvSpPr>
        <p:spPr bwMode="auto">
          <a:xfrm>
            <a:off x="900113" y="1989138"/>
            <a:ext cx="7777162" cy="34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endParaRPr lang="zh-TW" altLang="en-US" dirty="0"/>
          </a:p>
        </p:txBody>
      </p:sp>
    </p:spTree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fld id="{B705997D-E09C-44CE-97D8-1535FAA8C3BC}" type="slidenum">
              <a:rPr lang="zh-TW" altLang="zh-CN">
                <a:solidFill>
                  <a:srgbClr val="898989"/>
                </a:solidFill>
              </a:rPr>
              <a:pPr/>
              <a:t>5</a:t>
            </a:fld>
            <a:endParaRPr lang="zh-TW" altLang="zh-CN" sz="1800"/>
          </a:p>
        </p:txBody>
      </p:sp>
      <p:sp>
        <p:nvSpPr>
          <p:cNvPr id="9219" name="投影片編號版面配置區 3"/>
          <p:cNvSpPr>
            <a:spLocks noGrp="1" noChangeArrowheads="1"/>
          </p:cNvSpPr>
          <p:nvPr/>
        </p:nvSpPr>
        <p:spPr bwMode="auto">
          <a:xfrm>
            <a:off x="63500" y="0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endParaRPr lang="zh-TW" altLang="en-US" dirty="0"/>
          </a:p>
        </p:txBody>
      </p:sp>
      <p:graphicFrame>
        <p:nvGraphicFramePr>
          <p:cNvPr id="2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687423"/>
              </p:ext>
            </p:extLst>
          </p:nvPr>
        </p:nvGraphicFramePr>
        <p:xfrm>
          <a:off x="971550" y="1339850"/>
          <a:ext cx="7775575" cy="4930775"/>
        </p:xfrm>
        <a:graphic>
          <a:graphicData uri="http://schemas.openxmlformats.org/drawingml/2006/table">
            <a:tbl>
              <a:tblPr/>
              <a:tblGrid>
                <a:gridCol w="792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13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zh-TW" altLang="zh-TW" sz="2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sym typeface="Times New Roman" panose="02020603050405020304" pitchFamily="18" charset="0"/>
                      </a:endParaRPr>
                    </a:p>
                  </a:txBody>
                  <a:tcPr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畢業資格審查項目</a:t>
                      </a:r>
                      <a:endParaRPr kumimoji="0" lang="zh-CN" altLang="zh-TW" sz="2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應修類別</a:t>
                      </a:r>
                      <a:endParaRPr kumimoji="0" lang="zh-CN" altLang="zh-TW" sz="22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+mn-cs"/>
                          <a:sym typeface="新細明體" panose="02020500000000000000" pitchFamily="18" charset="-120"/>
                        </a:rPr>
                        <a:t>校訂必修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專業必修</a:t>
                      </a:r>
                      <a:endParaRPr kumimoji="0" lang="zh-CN" altLang="zh-TW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專業選修</a:t>
                      </a:r>
                      <a:endParaRPr kumimoji="0" lang="zh-CN" altLang="zh-TW" sz="2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新細明體" panose="02020500000000000000" pitchFamily="18" charset="-120"/>
                        </a:rPr>
                        <a:t>自由選修</a:t>
                      </a:r>
                      <a:endParaRPr kumimoji="0" lang="zh-CN" altLang="zh-TW" sz="2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231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備註</a:t>
                      </a:r>
                      <a:endParaRPr kumimoji="0" lang="zh-CN" altLang="zh-TW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除表列課程外，尚須修習「大學入門」及「創造力講座」</a:t>
                      </a:r>
                      <a:endParaRPr kumimoji="0" lang="zh-CN" altLang="zh-TW" sz="2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1.</a:t>
                      </a:r>
                      <a:r>
                        <a:rPr kumimoji="0" lang="zh-TW" alt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以系上開立之課程為主</a:t>
                      </a:r>
                      <a:endParaRPr kumimoji="0" lang="en-US" altLang="zh-TW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sym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n-US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2.</a:t>
                      </a:r>
                      <a:r>
                        <a:rPr kumimoji="0" lang="zh-TW" alt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畢業應通過系辦規定之「資訊證照門檻」、</a:t>
                      </a:r>
                      <a:r>
                        <a:rPr kumimoji="0" lang="zh-TW" altLang="en-US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「英語檢定門檻」</a:t>
                      </a:r>
                      <a:endParaRPr kumimoji="0" lang="zh-TW" altLang="en-US" sz="26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多修之學分數</a:t>
                      </a:r>
                      <a:r>
                        <a:rPr kumimoji="0" lang="zh-CN" altLang="zh-TW" sz="2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得</a:t>
                      </a:r>
                      <a:r>
                        <a:rPr kumimoji="0" lang="zh-CN" altLang="zh-TW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認列為自由選修</a:t>
                      </a:r>
                      <a:endParaRPr kumimoji="0" lang="zh-CN" altLang="zh-TW" sz="2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SimSun" panose="02010600030101010101" pitchFamily="2" charset="-122"/>
                          <a:sym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zh-CN" altLang="zh-TW" sz="2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得</a:t>
                      </a:r>
                      <a:r>
                        <a:rPr kumimoji="0" lang="zh-CN" altLang="zh-TW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sym typeface="Arial" panose="020B0604020202020204" pitchFamily="34" charset="0"/>
                        </a:rPr>
                        <a:t>修習外系、課程規劃中未有之課程、超修之專業選修與校訂必修學分</a:t>
                      </a:r>
                      <a:endParaRPr kumimoji="0" lang="zh-CN" altLang="zh-TW" sz="2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sym typeface="新細明體" panose="02020500000000000000" pitchFamily="18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243" name="Tit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269875"/>
            <a:ext cx="8077200" cy="998538"/>
          </a:xfrm>
        </p:spPr>
        <p:txBody>
          <a:bodyPr/>
          <a:lstStyle/>
          <a:p>
            <a:pPr marL="0" indent="0" eaLnBrk="1" hangingPunct="1"/>
            <a:r>
              <a:rPr lang="zh-CN" altLang="zh-TW" sz="310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四、</a:t>
            </a:r>
            <a:r>
              <a:rPr lang="zh-CN" altLang="zh-TW" sz="320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應用英語系（四日）</a:t>
            </a:r>
            <a:r>
              <a:rPr lang="zh-CN" altLang="zh-TW" sz="310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畢業資格審查項目：</a:t>
            </a:r>
          </a:p>
        </p:txBody>
      </p:sp>
    </p:spTree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476250"/>
            <a:ext cx="8077200" cy="1143000"/>
          </a:xfrm>
        </p:spPr>
        <p:txBody>
          <a:bodyPr/>
          <a:lstStyle/>
          <a:p>
            <a:pPr marL="0" indent="0" eaLnBrk="1" hangingPunct="1"/>
            <a:r>
              <a:rPr lang="zh-CN" altLang="zh-TW" sz="300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五、</a:t>
            </a:r>
            <a:r>
              <a:rPr lang="zh-CN" altLang="zh-TW" sz="300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應用英語系</a:t>
            </a:r>
            <a:r>
              <a:rPr lang="zh-CN" altLang="zh-TW" sz="320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（四日）</a:t>
            </a:r>
            <a:r>
              <a:rPr lang="zh-CN" altLang="zh-TW" sz="300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畢業資格：</a:t>
            </a:r>
            <a:br>
              <a:rPr lang="zh-CN" altLang="zh-TW" sz="300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</a:br>
            <a:r>
              <a:rPr lang="zh-CN" altLang="zh-TW" sz="300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注意事項－</a:t>
            </a:r>
            <a:r>
              <a:rPr lang="zh-TW" altLang="zh-CN" sz="300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1</a:t>
            </a:r>
            <a:r>
              <a:rPr lang="zh-CN" altLang="zh-TW" sz="300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：</a:t>
            </a:r>
          </a:p>
        </p:txBody>
      </p:sp>
      <p:sp>
        <p:nvSpPr>
          <p:cNvPr id="10243" name="Title 1"/>
          <p:cNvSpPr>
            <a:spLocks noChangeArrowheads="1"/>
          </p:cNvSpPr>
          <p:nvPr/>
        </p:nvSpPr>
        <p:spPr bwMode="auto">
          <a:xfrm>
            <a:off x="827088" y="1700213"/>
            <a:ext cx="7921625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非學年度課程，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同一科目名稱重複修習，第</a:t>
            </a:r>
            <a:r>
              <a:rPr lang="en-US" altLang="zh-TW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2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門</a:t>
            </a:r>
            <a:r>
              <a:rPr lang="zh-TW" altLang="en-US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不得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認列為畢業學分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，如：</a:t>
            </a:r>
          </a:p>
          <a:p>
            <a:pPr eaLnBrk="1" hangingPunct="1"/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　選項體育選修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2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2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次修習的籃球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不得列計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至　</a:t>
            </a:r>
            <a:endParaRPr lang="en-US" altLang="zh-TW" sz="24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/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  畢業學分中，須再補修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1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門非籃球課之選項體育。</a:t>
            </a:r>
            <a:endParaRPr lang="en-US" altLang="zh-TW" sz="24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/>
            <a:endParaRPr lang="zh-TW" altLang="en-US" sz="24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專業必修課程</a:t>
            </a: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務必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修習系上開設之課程，延修等因素經系主任同意，始得修習系上規定之相近課程替代。</a:t>
            </a:r>
            <a:endParaRPr lang="en-US" altLang="zh-TW" sz="24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endParaRPr lang="zh-TW" altLang="en-US" sz="2400" dirty="0">
              <a:solidFill>
                <a:srgbClr val="0000FF"/>
              </a:solidFill>
              <a:latin typeface="Times New Roman" pitchFamily="18" charset="0"/>
              <a:ea typeface="標楷體" pitchFamily="65" charset="-120"/>
              <a:sym typeface="Arial" pitchFamily="34" charset="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2400" dirty="0">
                <a:solidFill>
                  <a:srgbClr val="0000FF"/>
                </a:solidFill>
                <a:latin typeface="Times New Roman" pitchFamily="18" charset="0"/>
                <a:ea typeface="標楷體" pitchFamily="65" charset="-120"/>
                <a:sym typeface="Arial" pitchFamily="34" charset="0"/>
              </a:rPr>
              <a:t>創造力講座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sym typeface="Arial" pitchFamily="34" charset="0"/>
              </a:rPr>
              <a:t>，為日間部四年制學生畢業門檻之一，可至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sym typeface="Arial" pitchFamily="34" charset="0"/>
              </a:rPr>
              <a:t>【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sym typeface="Arial" pitchFamily="34" charset="0"/>
              </a:rPr>
              <a:t>學生資訊系統＼畢業證照門檻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  <a:sym typeface="Arial" pitchFamily="34" charset="0"/>
              </a:rPr>
              <a:t>】 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  <a:sym typeface="Arial" pitchFamily="34" charset="0"/>
              </a:rPr>
              <a:t>查詢是否通過。</a:t>
            </a:r>
            <a:endParaRPr lang="en-US" altLang="zh-TW" sz="2400" dirty="0">
              <a:solidFill>
                <a:srgbClr val="0000FF"/>
              </a:solidFill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endParaRPr lang="zh-TW" altLang="en-US" sz="24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勞作教育為必修，須２次成績及格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)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</p:txBody>
      </p:sp>
      <p:sp>
        <p:nvSpPr>
          <p:cNvPr id="10244" name="投影片編號版面配置區 2"/>
          <p:cNvSpPr>
            <a:spLocks noGrp="1" noChangeArrowheads="1"/>
          </p:cNvSpPr>
          <p:nvPr/>
        </p:nvSpPr>
        <p:spPr bwMode="auto">
          <a:xfrm>
            <a:off x="827088" y="1700213"/>
            <a:ext cx="7921625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endParaRPr lang="zh-TW" altLang="en-US" dirty="0"/>
          </a:p>
        </p:txBody>
      </p:sp>
    </p:spTree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630238"/>
            <a:ext cx="8077200" cy="1143000"/>
          </a:xfrm>
        </p:spPr>
        <p:txBody>
          <a:bodyPr/>
          <a:lstStyle/>
          <a:p>
            <a:pPr marL="0" indent="0" eaLnBrk="1" hangingPunct="1"/>
            <a:r>
              <a:rPr lang="zh-CN" altLang="zh-TW" sz="300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五、</a:t>
            </a:r>
            <a:r>
              <a:rPr lang="zh-CN" altLang="zh-TW" sz="300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應用英語系</a:t>
            </a:r>
            <a:r>
              <a:rPr lang="zh-CN" altLang="zh-TW" sz="320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（四日）</a:t>
            </a:r>
            <a:r>
              <a:rPr lang="zh-CN" altLang="zh-TW" sz="300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畢業資格：</a:t>
            </a:r>
            <a:br>
              <a:rPr lang="zh-CN" altLang="zh-TW" sz="300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</a:br>
            <a:r>
              <a:rPr lang="zh-CN" altLang="zh-TW" sz="300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注意事項－</a:t>
            </a:r>
            <a:r>
              <a:rPr lang="zh-TW" altLang="zh-CN" sz="300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2</a:t>
            </a:r>
            <a:r>
              <a:rPr lang="zh-CN" altLang="zh-TW" sz="300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：</a:t>
            </a:r>
            <a:endParaRPr lang="zh-CN" altLang="zh-TW" sz="3000" b="1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</p:txBody>
      </p:sp>
      <p:sp>
        <p:nvSpPr>
          <p:cNvPr id="11267" name="Title 1"/>
          <p:cNvSpPr>
            <a:spLocks noChangeArrowheads="1"/>
          </p:cNvSpPr>
          <p:nvPr/>
        </p:nvSpPr>
        <p:spPr bwMode="auto">
          <a:xfrm>
            <a:off x="827088" y="1628775"/>
            <a:ext cx="792162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endParaRPr lang="zh-TW" altLang="zh-TW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</p:txBody>
      </p:sp>
      <p:sp>
        <p:nvSpPr>
          <p:cNvPr id="11268" name="Title 1"/>
          <p:cNvSpPr>
            <a:spLocks noChangeArrowheads="1"/>
          </p:cNvSpPr>
          <p:nvPr/>
        </p:nvSpPr>
        <p:spPr bwMode="auto">
          <a:xfrm>
            <a:off x="1042988" y="1917700"/>
            <a:ext cx="7705725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endParaRPr lang="zh-TW" altLang="en-US" sz="30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系上規定之英語證照門檻，於應屆畢業之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次學期開學前未取得者，須完成次學期之註冊繳費程序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，次學期取得證照經系辦通過者，得於次學期之</a:t>
            </a:r>
            <a:r>
              <a:rPr lang="zh-TW" altLang="en-US" sz="3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期末</a:t>
            </a:r>
            <a:r>
              <a:rPr lang="zh-TW" altLang="en-US" sz="3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始得領取畢業證書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。</a:t>
            </a:r>
          </a:p>
          <a:p>
            <a:pPr eaLnBrk="1" hangingPunct="1"/>
            <a:endParaRPr lang="zh-TW" altLang="en-US" sz="30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3000" dirty="0">
                <a:latin typeface="Times New Roman" pitchFamily="18" charset="0"/>
                <a:ea typeface="標楷體" pitchFamily="65" charset="-120"/>
                <a:sym typeface="Arial" pitchFamily="34" charset="0"/>
              </a:rPr>
              <a:t>資訊證照門檻須通過始得畢業，取得證照時，請至</a:t>
            </a:r>
            <a:r>
              <a:rPr lang="en-US" altLang="zh-TW" sz="3000" dirty="0">
                <a:latin typeface="Times New Roman" pitchFamily="18" charset="0"/>
                <a:ea typeface="標楷體" pitchFamily="65" charset="-120"/>
                <a:sym typeface="Arial" pitchFamily="34" charset="0"/>
              </a:rPr>
              <a:t>【</a:t>
            </a:r>
            <a:r>
              <a:rPr lang="zh-TW" altLang="en-US" sz="3000" dirty="0">
                <a:latin typeface="Times New Roman" pitchFamily="18" charset="0"/>
                <a:ea typeface="標楷體" pitchFamily="65" charset="-120"/>
                <a:sym typeface="Arial" pitchFamily="34" charset="0"/>
              </a:rPr>
              <a:t>學生資訊系統＼畢業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證照門檻</a:t>
            </a:r>
            <a:r>
              <a:rPr lang="en-US" altLang="zh-TW" sz="3000" dirty="0">
                <a:latin typeface="Times New Roman" pitchFamily="18" charset="0"/>
                <a:ea typeface="標楷體" pitchFamily="65" charset="-120"/>
                <a:sym typeface="Arial" pitchFamily="34" charset="0"/>
              </a:rPr>
              <a:t>】</a:t>
            </a:r>
            <a:r>
              <a:rPr lang="zh-TW" altLang="en-US" sz="3000" dirty="0">
                <a:latin typeface="Times New Roman" pitchFamily="18" charset="0"/>
                <a:ea typeface="標楷體" pitchFamily="65" charset="-120"/>
                <a:sym typeface="Arial" pitchFamily="34" charset="0"/>
              </a:rPr>
              <a:t>上傳證照電子檔並將紙本繳至系辦查驗，始得通過。</a:t>
            </a:r>
            <a:endParaRPr lang="en-US" altLang="zh-TW" sz="3000" dirty="0">
              <a:latin typeface="Calibri" pitchFamily="34" charset="0"/>
              <a:sym typeface="新細明體" pitchFamily="18" charset="-120"/>
            </a:endParaRPr>
          </a:p>
          <a:p>
            <a:pPr eaLnBrk="1" hangingPunct="1"/>
            <a:endParaRPr lang="zh-TW" altLang="en-US" sz="2200" dirty="0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</p:txBody>
      </p:sp>
      <p:sp>
        <p:nvSpPr>
          <p:cNvPr id="11269" name="投影片編號版面配置區 9"/>
          <p:cNvSpPr>
            <a:spLocks noGrp="1" noChangeArrowheads="1"/>
          </p:cNvSpPr>
          <p:nvPr/>
        </p:nvSpPr>
        <p:spPr bwMode="auto">
          <a:xfrm>
            <a:off x="1042988" y="1917700"/>
            <a:ext cx="7705725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endParaRPr lang="zh-TW" altLang="en-US" dirty="0"/>
          </a:p>
        </p:txBody>
      </p:sp>
    </p:spTree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630238"/>
            <a:ext cx="8077200" cy="1143000"/>
          </a:xfrm>
        </p:spPr>
        <p:txBody>
          <a:bodyPr/>
          <a:lstStyle/>
          <a:p>
            <a:pPr marL="0" indent="0" eaLnBrk="1" hangingPunct="1"/>
            <a:r>
              <a:rPr lang="zh-CN" altLang="zh-TW" sz="300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五、</a:t>
            </a:r>
            <a:r>
              <a:rPr lang="zh-CN" altLang="zh-TW" sz="300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應用英語系</a:t>
            </a:r>
            <a:r>
              <a:rPr lang="zh-CN" altLang="zh-TW" sz="3200">
                <a:solidFill>
                  <a:srgbClr val="0000FF"/>
                </a:solidFill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（四日）</a:t>
            </a:r>
            <a:r>
              <a:rPr lang="zh-CN" altLang="zh-TW" sz="300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畢業資格：</a:t>
            </a:r>
            <a:br>
              <a:rPr lang="zh-CN" altLang="zh-TW" sz="300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</a:br>
            <a:r>
              <a:rPr lang="zh-CN" altLang="zh-TW" sz="300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注意事項－</a:t>
            </a:r>
            <a:r>
              <a:rPr lang="zh-TW" altLang="zh-CN" sz="300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3</a:t>
            </a:r>
            <a:r>
              <a:rPr lang="zh-CN" altLang="zh-TW" sz="3000">
                <a:latin typeface="微軟正黑體" pitchFamily="34" charset="-120"/>
                <a:ea typeface="微軟正黑體" pitchFamily="34" charset="-120"/>
                <a:sym typeface="華康中圓體" pitchFamily="49" charset="-120"/>
              </a:rPr>
              <a:t>：</a:t>
            </a:r>
            <a:endParaRPr lang="zh-CN" altLang="zh-TW" sz="3000" b="1"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</p:txBody>
      </p:sp>
      <p:sp>
        <p:nvSpPr>
          <p:cNvPr id="12291" name="Title 1"/>
          <p:cNvSpPr>
            <a:spLocks noChangeArrowheads="1"/>
          </p:cNvSpPr>
          <p:nvPr/>
        </p:nvSpPr>
        <p:spPr bwMode="auto">
          <a:xfrm>
            <a:off x="1042988" y="1844675"/>
            <a:ext cx="770572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457200" indent="-4572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zh-TW" altLang="en-US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停開之替代課程，請洽系辦查詢。</a:t>
            </a:r>
            <a:endParaRPr lang="en-US" altLang="zh-TW" sz="2800" dirty="0">
              <a:solidFill>
                <a:srgbClr val="0000FF"/>
              </a:solidFill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/>
            <a:endParaRPr lang="zh-TW" altLang="en-US" sz="2800" dirty="0">
              <a:solidFill>
                <a:srgbClr val="0000FF"/>
              </a:solidFill>
              <a:latin typeface="Calibri" pitchFamily="34" charset="0"/>
              <a:sym typeface="新細明體" pitchFamily="18" charset="-12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zh-TW" altLang="en-US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請留意課程規劃上各類課程最低應修學分數。</a:t>
            </a:r>
            <a:endParaRPr lang="en-US" altLang="zh-TW" sz="2800" dirty="0">
              <a:solidFill>
                <a:srgbClr val="0000FF"/>
              </a:solidFill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  <a:p>
            <a:pPr eaLnBrk="1" hangingPunct="1"/>
            <a:endParaRPr lang="zh-TW" altLang="en-US" sz="2800" dirty="0">
              <a:solidFill>
                <a:srgbClr val="0000FF"/>
              </a:solidFill>
              <a:latin typeface="Calibri" pitchFamily="34" charset="0"/>
              <a:sym typeface="新細明體" pitchFamily="18" charset="-120"/>
            </a:endParaRPr>
          </a:p>
          <a:p>
            <a:pPr eaLnBrk="1" hangingPunct="1"/>
            <a:endParaRPr lang="zh-TW" altLang="en-US" sz="2800" dirty="0">
              <a:solidFill>
                <a:srgbClr val="0000FF"/>
              </a:solidFill>
              <a:latin typeface="Calibri" pitchFamily="34" charset="0"/>
              <a:sym typeface="新細明體" pitchFamily="18" charset="-120"/>
            </a:endParaRPr>
          </a:p>
        </p:txBody>
      </p:sp>
      <p:sp>
        <p:nvSpPr>
          <p:cNvPr id="12292" name="投影片編號版面配置區 6"/>
          <p:cNvSpPr>
            <a:spLocks noGrp="1" noChangeArrowheads="1"/>
          </p:cNvSpPr>
          <p:nvPr/>
        </p:nvSpPr>
        <p:spPr bwMode="auto">
          <a:xfrm>
            <a:off x="1042988" y="1844675"/>
            <a:ext cx="770572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endParaRPr lang="zh-TW" altLang="en-US" dirty="0"/>
          </a:p>
        </p:txBody>
      </p:sp>
    </p:spTree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" y="0"/>
            <a:ext cx="9099550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67813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投影片編號版面配置區 2"/>
          <p:cNvSpPr>
            <a:spLocks noGrp="1" noChangeArrowheads="1"/>
          </p:cNvSpPr>
          <p:nvPr/>
        </p:nvSpPr>
        <p:spPr bwMode="auto">
          <a:xfrm>
            <a:off x="3160713" y="1916895"/>
            <a:ext cx="2819400" cy="4080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1pPr>
            <a:lvl2pPr marL="742950" indent="-28575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2pPr>
            <a:lvl3pPr marL="11430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3pPr>
            <a:lvl4pPr marL="16002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4pPr>
            <a:lvl5pPr marL="2057400" indent="-228600"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defRPr>
                <a:solidFill>
                  <a:schemeClr val="tx1"/>
                </a:solidFill>
                <a:latin typeface="Arial" pitchFamily="34" charset="0"/>
                <a:ea typeface="SimSun" pitchFamily="2" charset="-122"/>
              </a:defRPr>
            </a:lvl9pPr>
          </a:lstStyle>
          <a:p>
            <a:pPr eaLnBrk="1" hangingPunct="1"/>
            <a:endParaRPr lang="zh-TW" altLang="en-US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1557338"/>
            <a:ext cx="8353425" cy="4535487"/>
          </a:xfrm>
        </p:spPr>
        <p:txBody>
          <a:bodyPr anchor="b"/>
          <a:lstStyle/>
          <a:p>
            <a:pPr marL="0" indent="0" algn="ctr" eaLnBrk="1" hangingPunct="1">
              <a:spcBef>
                <a:spcPts val="1200"/>
              </a:spcBef>
            </a:pPr>
            <a:r>
              <a:rPr lang="zh-TW" altLang="zh-CN" sz="7200" b="1">
                <a:solidFill>
                  <a:srgbClr val="0000FF"/>
                </a:solidFill>
              </a:rPr>
              <a:t>Q&amp;A</a:t>
            </a:r>
            <a:br>
              <a:rPr lang="zh-TW" altLang="zh-CN" sz="5400" b="1"/>
            </a:br>
            <a:br>
              <a:rPr lang="zh-TW" altLang="zh-CN" sz="1800" b="1"/>
            </a:br>
            <a:r>
              <a:rPr lang="zh-CN" altLang="zh-TW" sz="5400" b="1"/>
              <a:t>是否仍有問題</a:t>
            </a:r>
            <a:r>
              <a:rPr lang="zh-TW" altLang="zh-CN" sz="5400" b="1"/>
              <a:t>?</a:t>
            </a:r>
            <a:br>
              <a:rPr lang="zh-TW" altLang="zh-CN" sz="5400" b="1"/>
            </a:br>
            <a:r>
              <a:rPr lang="zh-CN" altLang="zh-TW" sz="2600" b="1">
                <a:solidFill>
                  <a:schemeClr val="bg1"/>
                </a:solidFill>
              </a:rPr>
              <a:t>．</a:t>
            </a:r>
            <a:br>
              <a:rPr lang="zh-CN" altLang="zh-TW" sz="5400" b="1"/>
            </a:br>
            <a:r>
              <a:rPr lang="zh-CN" altLang="zh-TW" sz="36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請先上網查看</a:t>
            </a:r>
            <a:r>
              <a:rPr lang="zh-TW" altLang="zh-CN" sz="36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  <a:hlinkClick r:id="rId4" action="ppaction://hlinkfile"/>
              </a:rPr>
              <a:t>【</a:t>
            </a:r>
            <a:r>
              <a:rPr lang="zh-CN" altLang="zh-TW" sz="36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  <a:hlinkClick r:id="rId4" action="ppaction://hlinkfile"/>
              </a:rPr>
              <a:t>畢業生專區</a:t>
            </a:r>
            <a:r>
              <a:rPr lang="zh-TW" altLang="zh-CN" sz="3600" b="1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  <a:hlinkClick r:id="rId4" action="ppaction://hlinkfile"/>
              </a:rPr>
              <a:t>】</a:t>
            </a:r>
            <a:r>
              <a:rPr lang="zh-CN" altLang="zh-TW" sz="36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資訊</a:t>
            </a:r>
            <a:br>
              <a:rPr lang="zh-CN" altLang="zh-TW" sz="36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</a:br>
            <a:r>
              <a:rPr lang="zh-TW" altLang="zh-CN" sz="1800">
                <a:solidFill>
                  <a:schemeClr val="bg1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.</a:t>
            </a:r>
            <a:br>
              <a:rPr lang="zh-TW" altLang="zh-CN" sz="360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</a:br>
            <a:r>
              <a:rPr lang="zh-TW" altLang="zh-CN" sz="360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『</a:t>
            </a:r>
            <a:r>
              <a:rPr lang="zh-CN" altLang="zh-TW" sz="360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各系畢業資格審核注意事項</a:t>
            </a:r>
            <a:r>
              <a:rPr lang="zh-TW" altLang="zh-CN" sz="360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  <a:sym typeface="標楷體" pitchFamily="65" charset="-120"/>
              </a:rPr>
              <a:t>』</a:t>
            </a:r>
            <a:endParaRPr lang="zh-TW" altLang="zh-CN" sz="5400">
              <a:solidFill>
                <a:srgbClr val="7030A0"/>
              </a:solidFill>
              <a:latin typeface="標楷體" pitchFamily="65" charset="-120"/>
              <a:ea typeface="標楷體" pitchFamily="65" charset="-120"/>
              <a:sym typeface="標楷體" pitchFamily="65" charset="-120"/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訓練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訓練">
      <a:majorFont>
        <a:latin typeface="Calibri"/>
        <a:ea typeface="SimSun"/>
        <a:cs typeface=""/>
      </a:majorFont>
      <a:minorFont>
        <a:latin typeface="Calibri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Pages>0</Pages>
  <Words>1124</Words>
  <Characters>0</Characters>
  <Application>Microsoft Office PowerPoint</Application>
  <DocSecurity>0</DocSecurity>
  <PresentationFormat>如螢幕大小 (4:3)</PresentationFormat>
  <Lines>0</Lines>
  <Paragraphs>101</Paragraphs>
  <Slides>10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9" baseType="lpstr">
      <vt:lpstr>SimSun</vt:lpstr>
      <vt:lpstr>華康中圓體</vt:lpstr>
      <vt:lpstr>微軟正黑體</vt:lpstr>
      <vt:lpstr>新細明體</vt:lpstr>
      <vt:lpstr>標楷體</vt:lpstr>
      <vt:lpstr>Arial</vt:lpstr>
      <vt:lpstr>Calibri</vt:lpstr>
      <vt:lpstr>Times New Roman</vt:lpstr>
      <vt:lpstr>訓練</vt:lpstr>
      <vt:lpstr>朝陽科技大學 112學年度應屆畢業生  畢業資格審核注意事項  　　 　－應用英語系</vt:lpstr>
      <vt:lpstr>一、應屆畢業生規定：</vt:lpstr>
      <vt:lpstr>二、畢業自審：</vt:lpstr>
      <vt:lpstr>三、應用英語系（四日）畢業資格應修學分數： ◎適用課規：109學年度入學適用</vt:lpstr>
      <vt:lpstr>四、應用英語系（四日）畢業資格審查項目：</vt:lpstr>
      <vt:lpstr>五、應用英語系（四日）畢業資格： 注意事項－1：</vt:lpstr>
      <vt:lpstr>五、應用英語系（四日）畢業資格： 注意事項－2：</vt:lpstr>
      <vt:lpstr>五、應用英語系（四日）畢業資格： 注意事項－3：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朝陽科技大學 108學年度第2學期應屆畢業生  畢業資格審核注意事項  　　 　－應用英語系</dc:title>
  <dc:creator>張容嘉</dc:creator>
  <cp:lastModifiedBy>賴怡君</cp:lastModifiedBy>
  <cp:revision>12</cp:revision>
  <dcterms:created xsi:type="dcterms:W3CDTF">2015-11-08T22:45:00Z</dcterms:created>
  <dcterms:modified xsi:type="dcterms:W3CDTF">2023-05-19T00:52:02Z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2052-9.1.0.4468</vt:lpwstr>
  </property>
</Properties>
</file>