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94" r:id="rId10"/>
    <p:sldId id="295" r:id="rId11"/>
    <p:sldId id="293" r:id="rId12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77C9216-F4BB-4374-9047-E3C1B51CFBDC}" type="datetimeFigureOut">
              <a:rPr lang="en-US" altLang="zh-TW"/>
              <a:pPr>
                <a:defRPr/>
              </a:pPr>
              <a:t>10/27/2020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3884333-6762-4BCA-8A80-52C63973DDE8}" type="slidenum">
              <a:rPr lang="en-US" altLang="zh-TW"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25138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AD01711-4237-4218-9ECC-FA7F3FD6A9D8}" type="datetimeFigureOut">
              <a:rPr lang="zh-TW" altLang="en-US"/>
              <a:pPr>
                <a:defRPr/>
              </a:pPr>
              <a:t>2020/10/27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noProof="0"/>
              <a:t>按一下以編輯母片文字樣式</a:t>
            </a:r>
          </a:p>
          <a:p>
            <a:pPr lvl="1"/>
            <a:r>
              <a:rPr lang="zh-TW" noProof="0"/>
              <a:t>第二層</a:t>
            </a:r>
          </a:p>
          <a:p>
            <a:pPr lvl="2"/>
            <a:r>
              <a:rPr lang="zh-TW" noProof="0"/>
              <a:t>第三層</a:t>
            </a:r>
          </a:p>
          <a:p>
            <a:pPr lvl="3"/>
            <a:r>
              <a:rPr lang="zh-TW" noProof="0"/>
              <a:t>第四層</a:t>
            </a:r>
          </a:p>
          <a:p>
            <a:pPr lvl="4"/>
            <a:r>
              <a:rPr lang="zh-TW" noProof="0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92FB4C1-F101-4ACB-8D40-0307E88FF33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87675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zh-TW" smtClean="0"/>
              <a:t>此範本可作為群組設定中簡報訓練教材的起始檔案。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章節</a:t>
            </a: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在投影片上按一下右鍵以新增章節。 章節可協助您組織投影片，或簡化多個作者之間的共同作業。</a:t>
            </a:r>
          </a:p>
          <a:p>
            <a:pPr eaLnBrk="1" hangingPunct="1">
              <a:spcBef>
                <a:spcPct val="0"/>
              </a:spcBef>
            </a:pPr>
            <a:endParaRPr altLang="zh-TW" b="1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備忘稿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使用 [備忘稿] 章節記錄交付備忘稿，或提供其他詳細資料給對象。 於簡報期間在 [簡報檢視] 中檢視這些備忘稿。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請記住字型大小 (對於協助工具、可見度、影片拍攝及線上生產非常重要)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協調的色彩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請特別注意圖形、圖表及文字方塊。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考慮出席者將以黑白或 灰階列印。執行測試列印，以確保在進行純黑白及 灰階列印時色彩正確。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圖形、表格和圖表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保持簡單: 如果可能，使用一致而不令人分心的樣式和色彩。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所有圖表和表格都加上標籤。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0A79D5-F8D5-40A4-88FC-6242E642177F}" type="slidenum">
              <a:rPr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zh-TW" smtClean="0"/>
          </a:p>
        </p:txBody>
      </p:sp>
      <p:sp>
        <p:nvSpPr>
          <p:cNvPr id="17413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  <p:extLst>
      <p:ext uri="{BB962C8B-B14F-4D97-AF65-F5344CB8AC3E}">
        <p14:creationId xmlns:p14="http://schemas.microsoft.com/office/powerpoint/2010/main" val="1274236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smtClean="0"/>
              <a:t>提供簡報的簡短概觀。 描描述簡報的主要焦點與其重要性。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smtClean="0"/>
              <a:t>介紹每個主要主題。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為了幫助簡報對象掌握簡報重點，您 可以 在整個簡報期間重複此概觀投影片，反白顯示您接下來要討論的特定主題。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2865CF-2BEF-4B9B-8EDF-FFBB8FBD04F7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zh-TW" smtClean="0"/>
          </a:p>
        </p:txBody>
      </p:sp>
      <p:sp>
        <p:nvSpPr>
          <p:cNvPr id="18437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  <p:extLst>
      <p:ext uri="{BB962C8B-B14F-4D97-AF65-F5344CB8AC3E}">
        <p14:creationId xmlns:p14="http://schemas.microsoft.com/office/powerpoint/2010/main" val="3847598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</p:spTree>
    <p:extLst>
      <p:ext uri="{BB962C8B-B14F-4D97-AF65-F5344CB8AC3E}">
        <p14:creationId xmlns:p14="http://schemas.microsoft.com/office/powerpoint/2010/main" val="21315570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2AC4F-256B-4A69-93FF-A378E12B0DF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614917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93837-9B3F-4FB1-9ECF-A07B26855F8E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8186155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3161-B7F9-4FF5-83DB-8BAD7B19320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6673306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27C21-0E55-42A4-AE73-F5047DF24B42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14669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8E756-1183-4699-ABF3-E3C10B2C50A3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602696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6EA46-6E18-4B73-BEA5-CF166F66109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7353388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6116E-AE91-4738-85CB-A84E748AC40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576420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DF7A-4EEE-40A1-ABD8-FB4F3F5E0F90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0576363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58F06-DF81-4C5F-AAB4-1359C50DA30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953146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D2514-D535-41CC-835A-291F83E46E47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46204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2423-BE42-4F50-B209-C6B1A82B8CD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892937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729C116-BFFB-4F83-8B33-7FCDCE8AF7F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7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TW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yut.edu.tw/~enroll/graduate/graduate/main-graduate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uth2.cyut.edu.tw/User/Login?ReturnUrl=%2fcyApp%2fST0061%3fru%3d%26rh%3dhttps%253a%252f%252fstudent.cyut.edu.tw&amp;ru=&amp;rh=https%3a%2f%2fstudent.cyut.edu.t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hyperlink" Target="4.323-101-certificate.do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4.323-101-replace.doc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555776" y="692696"/>
            <a:ext cx="6480175" cy="51117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sz="49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49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   </a:t>
            </a:r>
            <a:r>
              <a:rPr altLang="en-US" sz="40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altLang="en-US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lang="en-US" altLang="zh-TW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日間部</a:t>
            </a:r>
            <a:r>
              <a:rPr lang="en-US" altLang="zh-TW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   </a:t>
            </a:r>
            <a:r>
              <a:rPr lang="en-US" altLang="zh-TW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altLang="en-US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en-US" altLang="zh-TW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含</a:t>
            </a:r>
            <a:r>
              <a:rPr lang="en-US" altLang="zh-TW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altLang="en-US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以前入學適用</a:t>
            </a:r>
            <a:endParaRPr sz="3600" b="0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F4727C21-0E55-42A4-AE73-F5047DF24B42}" type="slidenum">
              <a:rPr lang="en-US" altLang="zh-TW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3927288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23528" y="2415254"/>
            <a:ext cx="8640960" cy="4104456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7393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7395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，請洽語言中心助教（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　 日間部學生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請洽註冊組（分機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kumimoji="1" lang="zh-TW" altLang="zh-TW" sz="3200" dirty="0"/>
              <a:t>：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請洽進修教學組（分機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9175" y="404664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4" y="14847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 smtClean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7280C-F15D-4E74-AD76-BC3D8A9FFB1D}" type="slidenum">
              <a:rPr lang="en-US" altLang="zh-TW" smtClean="0"/>
              <a:pPr>
                <a:defRPr/>
              </a:pPr>
              <a:t>2</a:t>
            </a:fld>
            <a:endParaRPr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619250" y="1989138"/>
          <a:ext cx="4752976" cy="1371600"/>
        </p:xfrm>
        <a:graphic>
          <a:graphicData uri="http://schemas.openxmlformats.org/drawingml/2006/table">
            <a:tbl>
              <a:tblPr firstRow="1" bandRow="1"/>
              <a:tblGrid>
                <a:gridCol w="237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altLang="en-US" sz="3400" smtClean="0">
              <a:ea typeface="新細明體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762000" y="1341438"/>
            <a:ext cx="8077200" cy="5183187"/>
          </a:xfrm>
        </p:spPr>
        <p:txBody>
          <a:bodyPr/>
          <a:lstStyle/>
          <a:p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162E3-4F41-4B5D-8B5C-F2B4DA4A8462}" type="slidenum">
              <a:rPr lang="en-US" altLang="zh-TW" smtClean="0"/>
              <a:pPr>
                <a:defRPr/>
              </a:pPr>
              <a:t>3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775"/>
            <a:ext cx="8077200" cy="1503363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ts val="55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altLang="en-US" sz="31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altLang="en-US" sz="31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en-US" altLang="zh-TW" sz="29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altLang="en-US" sz="29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學年度入學適用</a:t>
            </a:r>
            <a:endParaRPr sz="29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※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\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】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740765"/>
              </p:ext>
            </p:extLst>
          </p:nvPr>
        </p:nvGraphicFramePr>
        <p:xfrm>
          <a:off x="900113" y="1989138"/>
          <a:ext cx="7775575" cy="3455988"/>
        </p:xfrm>
        <a:graphic>
          <a:graphicData uri="http://schemas.openxmlformats.org/drawingml/2006/table">
            <a:tbl>
              <a:tblPr/>
              <a:tblGrid>
                <a:gridCol w="130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2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3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7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1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必修</a:t>
                      </a: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選修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4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應修科目數及學分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13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30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22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48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最少應選修</a:t>
                      </a:r>
                      <a:r>
                        <a:rPr kumimoji="0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38</a:t>
                      </a:r>
                      <a:r>
                        <a:rPr kumimoji="0" lang="zh-TW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</a:t>
                      </a:r>
                      <a:r>
                        <a:rPr kumimoji="0" lang="zh-TW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</a:t>
                      </a:r>
                      <a:r>
                        <a:rPr kumimoji="0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</a:t>
                      </a:r>
                      <a:endParaRPr kumimoji="0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128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FF068-CA00-494F-A405-8B54378CCD83}" type="slidenum">
              <a:rPr lang="en-US" altLang="zh-TW" smtClean="0"/>
              <a:pPr>
                <a:defRPr/>
              </a:pPr>
              <a:t>4</a:t>
            </a:fld>
            <a:endParaRPr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952EC-A021-4EFB-B1F3-A8265FADF8F9}" type="slidenum">
              <a:rPr lang="en-US" altLang="zh-TW" smtClean="0"/>
              <a:pPr>
                <a:defRPr/>
              </a:pPr>
              <a:t>5</a:t>
            </a:fld>
            <a:endParaRPr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71550" y="1341438"/>
          <a:ext cx="7777163" cy="4929595"/>
        </p:xfrm>
        <a:graphic>
          <a:graphicData uri="http://schemas.openxmlformats.org/drawingml/2006/table">
            <a:tbl>
              <a:tblPr/>
              <a:tblGrid>
                <a:gridCol w="130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69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14" marB="45714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2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09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備註</a:t>
                      </a:r>
                      <a:endParaRPr kumimoji="0" lang="zh-TW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除表列課程外，尚須修習「大學入門」及「創造力講座」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1.</a:t>
                      </a:r>
                      <a:r>
                        <a:rPr kumimoji="0" lang="zh-TW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以系上開立之課程為主</a:t>
                      </a:r>
                      <a:endParaRPr kumimoji="0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2.</a:t>
                      </a:r>
                      <a:r>
                        <a:rPr kumimoji="0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畢業應通過系辦規定之「資訊證照門檻」</a:t>
                      </a:r>
                      <a:endParaRPr kumimoji="0" lang="zh-TW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多修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之學分數</a:t>
                      </a: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認列為自由選修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修習各系或通識課程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998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四、幼兒保育系</a:t>
            </a:r>
            <a:r>
              <a:rPr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dirty="0" smtClean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088" y="1700808"/>
            <a:ext cx="7921625" cy="489669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：選項體育選修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altLang="zh-TW" sz="2400" b="1" dirty="0" smtClean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至畢業學分中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專業必修課程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修習系上開設之課程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因應教保員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必修學分認證，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教保學分課名需與教育部規範之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教保學分課程規劃名稱完全相同，始得承認合格教保員身分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，因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延修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等因素未修習必修課程，須經系主任同意，始得修習系上規定之相近替代課程。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跨部修習學分全學程至多承認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學分。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87E6-35B1-45EC-B0A7-3B85D2B60BF0}" type="slidenum">
              <a:rPr lang="en-US" altLang="zh-TW" smtClean="0"/>
              <a:pPr>
                <a:defRPr/>
              </a:pPr>
              <a:t>6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1" name="Title 1"/>
          <p:cNvSpPr txBox="1">
            <a:spLocks/>
          </p:cNvSpPr>
          <p:nvPr/>
        </p:nvSpPr>
        <p:spPr bwMode="auto">
          <a:xfrm>
            <a:off x="827088" y="1628775"/>
            <a:ext cx="79216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endParaRPr kumimoji="0" lang="zh-TW" altLang="en-US" sz="1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88" y="1916113"/>
            <a:ext cx="7705725" cy="4681537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本系學生應於畢業前取得一項本系所規範之證照考試證書，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證照項目請參閱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本系另定之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規範表</a:t>
            </a:r>
            <a:r>
              <a:rPr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altLang="en-US" sz="3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file"/>
              </a:rPr>
              <a:t>附件</a:t>
            </a:r>
            <a:r>
              <a:rPr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altLang="en-US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「資訊軟體應用」課程內容為簡報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(PowerPoint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採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TQC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實用級為檢定標準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人文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院學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生須通過檢定始得畢業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9B884-6CB7-4E56-9379-36A82A12365D}" type="slidenum">
              <a:rPr lang="en-US" altLang="zh-TW" smtClean="0"/>
              <a:pPr>
                <a:defRPr/>
              </a:pPr>
              <a:t>7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15" name="Title 1"/>
          <p:cNvSpPr txBox="1">
            <a:spLocks/>
          </p:cNvSpPr>
          <p:nvPr/>
        </p:nvSpPr>
        <p:spPr bwMode="auto">
          <a:xfrm>
            <a:off x="1043608" y="1988840"/>
            <a:ext cx="7345436" cy="374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kumimoji="0" lang="zh-TW" altLang="en-US" sz="2800" dirty="0">
                <a:latin typeface="標楷體" pitchFamily="65" charset="-120"/>
                <a:ea typeface="標楷體" pitchFamily="65" charset="-120"/>
              </a:rPr>
              <a:t>停修之替代課程，請查閱</a:t>
            </a:r>
            <a:r>
              <a:rPr kumimoji="0"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附件</a:t>
            </a:r>
            <a:r>
              <a:rPr kumimoji="0"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kumimoji="0"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kumimoji="0" lang="zh-TW" altLang="zh-TW" sz="2900" dirty="0">
                <a:latin typeface="標楷體" pitchFamily="65" charset="-120"/>
                <a:ea typeface="標楷體" pitchFamily="65" charset="-120"/>
              </a:rPr>
              <a:t>人文暨社會學院共同核心課程規劃，選修科目共計</a:t>
            </a:r>
            <a:r>
              <a:rPr kumimoji="0" lang="en-US" altLang="zh-TW" sz="2900" dirty="0">
                <a:latin typeface="標楷體" pitchFamily="65" charset="-120"/>
                <a:ea typeface="標楷體" pitchFamily="65" charset="-120"/>
              </a:rPr>
              <a:t>9</a:t>
            </a:r>
            <a:r>
              <a:rPr kumimoji="0" lang="zh-TW" altLang="zh-TW" sz="2900" dirty="0">
                <a:latin typeface="標楷體" pitchFamily="65" charset="-120"/>
                <a:ea typeface="標楷體" pitchFamily="65" charset="-120"/>
              </a:rPr>
              <a:t>門課，將分別於各學期開課，本院學生至少選修一門學院共同核心課程始得畢業，修課之學分將採計為本系「可自由選修學分數」。</a:t>
            </a:r>
            <a:endParaRPr kumimoji="0" lang="en-US" alt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71DF1F-527F-4863-BEA6-3D57CC7BDD0B}" type="slidenum">
              <a:rPr lang="en-US" altLang="zh-TW" smtClean="0"/>
              <a:pPr>
                <a:defRPr/>
              </a:pPr>
              <a:t>8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412777"/>
            <a:ext cx="8424936" cy="5040412"/>
          </a:xfrm>
        </p:spPr>
        <p:txBody>
          <a:bodyPr>
            <a:normAutofit fontScale="25000" lnSpcReduction="20000"/>
          </a:bodyPr>
          <a:lstStyle/>
          <a:p>
            <a:pPr marL="36000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本系學生畢業前須從下列每一專業課程分類中，各選一門課程列為本系必選修科目：</a:t>
            </a:r>
          </a:p>
          <a:p>
            <a:pPr marL="36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altLang="en-US" sz="7600" dirty="0">
              <a:latin typeface="新細明體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◎嬰幼兒照護   嬰幼兒急救（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學分）、嬰幼兒餐點與營養（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  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保母人員實務專題（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◎幼兒表現藝術 幼兒唱遊教學（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學分）、鍵盤樂器彈奏進階（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幼兒戲劇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◎蒙特梭利教育 蒙特梭利教育理論（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學分）、蒙特梭利日常生活教育理論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與實務（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學分）、蒙特梭利感覺教育理論與實務（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◎幼兒美語     基礎幼兒美語（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學分）、融入式美語學習活動（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幼兒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音樂美語（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◎早期療育     早期療育概論（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學分）、家庭本位療育模式（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早期療育方案（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AC52B-C756-4072-8952-BB21E4F89929}" type="slidenum">
              <a:rPr lang="en-US" altLang="zh-TW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434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>4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803</Words>
  <Application>Microsoft Office PowerPoint</Application>
  <PresentationFormat>如螢幕大小 (4:3)</PresentationFormat>
  <Paragraphs>131</Paragraphs>
  <Slides>11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109學年度第1學期應屆畢業生  畢業資格審核注意事項  　   －幼兒保育系(日間部)     106學年(含)以前入學適用</vt:lpstr>
      <vt:lpstr>一、應屆畢業生規定：</vt:lpstr>
      <vt:lpstr>二、畢業自審：</vt:lpstr>
      <vt:lpstr>三、幼兒保育系（四日）畢業資格應修學分數： ◎適用課規：106學年度入學適用</vt:lpstr>
      <vt:lpstr>四、幼兒保育系（四日）畢業資格審查項目：</vt:lpstr>
      <vt:lpstr>五、幼兒保育系（四日）畢業資格： 注意事項－1：</vt:lpstr>
      <vt:lpstr>五、幼兒保育系（四日）畢業資格： 注意事項－2：</vt:lpstr>
      <vt:lpstr>五、幼兒保育系（四日）畢業資格： 注意事項－3：</vt:lpstr>
      <vt:lpstr>五、幼兒保育系（四日）畢業資格： 注意事項－4：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2020-10-27T00:49:19Z</dcterms:modified>
</cp:coreProperties>
</file>