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2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9" r:id="rId2"/>
    <p:sldId id="291" r:id="rId3"/>
    <p:sldId id="292" r:id="rId4"/>
    <p:sldId id="261" r:id="rId5"/>
    <p:sldId id="290" r:id="rId6"/>
    <p:sldId id="287" r:id="rId7"/>
    <p:sldId id="289" r:id="rId8"/>
    <p:sldId id="294" r:id="rId9"/>
    <p:sldId id="295" r:id="rId10"/>
    <p:sldId id="293" r:id="rId11"/>
  </p:sldIdLst>
  <p:sldSz cx="9144000" cy="6858000" type="screen4x3"/>
  <p:notesSz cx="6797675" cy="9928225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新細明體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新細明體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新細明體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新細明體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新細明體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新細明體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新細明體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新細明體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新細明體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009ED6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淺色樣式 1 - 輔色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C2FFA5D-87B4-456A-9821-1D502468CF0F}" styleName="佈景主題樣式 1 - 輔色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74" autoAdjust="0"/>
    <p:restoredTop sz="97658" autoAdjust="0"/>
  </p:normalViewPr>
  <p:slideViewPr>
    <p:cSldViewPr>
      <p:cViewPr varScale="1">
        <p:scale>
          <a:sx n="82" d="100"/>
          <a:sy n="82" d="100"/>
        </p:scale>
        <p:origin x="1589" y="2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4" d="100"/>
        <a:sy n="154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144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 latinLnBrk="0">
              <a:spcBef>
                <a:spcPts val="0"/>
              </a:spcBef>
              <a:spcAft>
                <a:spcPts val="0"/>
              </a:spcAft>
              <a:defRPr kumimoji="0" lang="zh-TW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 latinLnBrk="0">
              <a:spcBef>
                <a:spcPts val="0"/>
              </a:spcBef>
              <a:spcAft>
                <a:spcPts val="0"/>
              </a:spcAft>
              <a:defRPr kumimoji="0" lang="zh-TW"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177C9216-F4BB-4374-9047-E3C1B51CFBDC}" type="datetimeFigureOut">
              <a:rPr lang="en-US" altLang="zh-TW"/>
              <a:pPr>
                <a:defRPr/>
              </a:pPr>
              <a:t>5/18/2023</a:t>
            </a:fld>
            <a:endParaRPr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 latinLnBrk="0">
              <a:spcBef>
                <a:spcPts val="0"/>
              </a:spcBef>
              <a:spcAft>
                <a:spcPts val="0"/>
              </a:spcAft>
              <a:defRPr kumimoji="0" lang="zh-TW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 latinLnBrk="0">
              <a:spcBef>
                <a:spcPts val="0"/>
              </a:spcBef>
              <a:spcAft>
                <a:spcPts val="0"/>
              </a:spcAft>
              <a:defRPr kumimoji="0" lang="zh-TW"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73884333-6762-4BCA-8A80-52C63973DDE8}" type="slidenum">
              <a:rPr lang="en-US" altLang="zh-TW"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642513882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 latinLnBrk="0">
              <a:spcBef>
                <a:spcPts val="0"/>
              </a:spcBef>
              <a:spcAft>
                <a:spcPts val="0"/>
              </a:spcAft>
              <a:defRPr kumimoji="0" lang="zh-TW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 latinLnBrk="0">
              <a:spcBef>
                <a:spcPts val="0"/>
              </a:spcBef>
              <a:spcAft>
                <a:spcPts val="0"/>
              </a:spcAft>
              <a:defRPr kumimoji="0" lang="zh-TW"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DAD01711-4237-4218-9ECC-FA7F3FD6A9D8}" type="datetimeFigureOut">
              <a:rPr lang="zh-TW" altLang="en-US"/>
              <a:pPr>
                <a:defRPr/>
              </a:pPr>
              <a:t>2023/5/18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TW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noProof="0"/>
              <a:t>按一下以編輯母片文字樣式</a:t>
            </a:r>
          </a:p>
          <a:p>
            <a:pPr lvl="1"/>
            <a:r>
              <a:rPr lang="zh-TW" noProof="0"/>
              <a:t>第二層</a:t>
            </a:r>
          </a:p>
          <a:p>
            <a:pPr lvl="2"/>
            <a:r>
              <a:rPr lang="zh-TW" noProof="0"/>
              <a:t>第三層</a:t>
            </a:r>
          </a:p>
          <a:p>
            <a:pPr lvl="3"/>
            <a:r>
              <a:rPr lang="zh-TW" noProof="0"/>
              <a:t>第四層</a:t>
            </a:r>
          </a:p>
          <a:p>
            <a:pPr lvl="4"/>
            <a:r>
              <a:rPr lang="zh-TW" noProof="0"/>
              <a:t>第五層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 latinLnBrk="0">
              <a:spcBef>
                <a:spcPts val="0"/>
              </a:spcBef>
              <a:spcAft>
                <a:spcPts val="0"/>
              </a:spcAft>
              <a:defRPr kumimoji="0" lang="zh-TW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 latinLnBrk="0">
              <a:spcBef>
                <a:spcPts val="0"/>
              </a:spcBef>
              <a:spcAft>
                <a:spcPts val="0"/>
              </a:spcAft>
              <a:defRPr kumimoji="0" lang="zh-TW"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892FB4C1-F101-4ACB-8D40-0307E88FF338}" type="slidenum">
              <a:rPr lang="en-US" altLang="zh-TW"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04876755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lang="zh-TW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lang="zh-TW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lang="zh-TW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lang="zh-TW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lang="zh-TW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altLang="zh-TW"/>
              <a:t>此範本可作為群組設定中簡報訓練教材的起始檔案。</a:t>
            </a:r>
          </a:p>
          <a:p>
            <a:pPr eaLnBrk="1" hangingPunct="1">
              <a:spcBef>
                <a:spcPct val="0"/>
              </a:spcBef>
            </a:pPr>
            <a:endParaRPr altLang="zh-TW"/>
          </a:p>
          <a:p>
            <a:pPr eaLnBrk="1" hangingPunct="1">
              <a:spcBef>
                <a:spcPct val="0"/>
              </a:spcBef>
            </a:pPr>
            <a:r>
              <a:rPr altLang="zh-TW" b="1"/>
              <a:t>章節</a:t>
            </a:r>
            <a:endParaRPr altLang="zh-TW"/>
          </a:p>
          <a:p>
            <a:pPr eaLnBrk="1" hangingPunct="1">
              <a:spcBef>
                <a:spcPct val="0"/>
              </a:spcBef>
            </a:pPr>
            <a:r>
              <a:rPr altLang="zh-TW"/>
              <a:t>在投影片上按一下右鍵以新增章節。 章節可協助您組織投影片，或簡化多個作者之間的共同作業。</a:t>
            </a:r>
          </a:p>
          <a:p>
            <a:pPr eaLnBrk="1" hangingPunct="1">
              <a:spcBef>
                <a:spcPct val="0"/>
              </a:spcBef>
            </a:pPr>
            <a:endParaRPr altLang="zh-TW" b="1"/>
          </a:p>
          <a:p>
            <a:pPr eaLnBrk="1" hangingPunct="1">
              <a:spcBef>
                <a:spcPct val="0"/>
              </a:spcBef>
            </a:pPr>
            <a:r>
              <a:rPr altLang="zh-TW" b="1"/>
              <a:t>備忘稿</a:t>
            </a:r>
          </a:p>
          <a:p>
            <a:pPr eaLnBrk="1" hangingPunct="1">
              <a:spcBef>
                <a:spcPct val="0"/>
              </a:spcBef>
            </a:pPr>
            <a:r>
              <a:rPr altLang="zh-TW"/>
              <a:t>使用 [備忘稿] 章節記錄交付備忘稿，或提供其他詳細資料給對象。 於簡報期間在 [簡報檢視] 中檢視這些備忘稿。 </a:t>
            </a:r>
          </a:p>
          <a:p>
            <a:pPr eaLnBrk="1" hangingPunct="1">
              <a:spcBef>
                <a:spcPct val="0"/>
              </a:spcBef>
            </a:pPr>
            <a:r>
              <a:rPr altLang="zh-TW"/>
              <a:t>請記住字型大小 (對於協助工具、可見度、影片拍攝及線上生產非常重要)</a:t>
            </a:r>
          </a:p>
          <a:p>
            <a:pPr eaLnBrk="1" hangingPunct="1">
              <a:spcBef>
                <a:spcPct val="0"/>
              </a:spcBef>
            </a:pPr>
            <a:endParaRPr altLang="zh-TW"/>
          </a:p>
          <a:p>
            <a:pPr eaLnBrk="1" hangingPunct="1">
              <a:spcBef>
                <a:spcPct val="0"/>
              </a:spcBef>
            </a:pPr>
            <a:r>
              <a:rPr altLang="zh-TW" b="1"/>
              <a:t>協調的色彩 </a:t>
            </a:r>
          </a:p>
          <a:p>
            <a:pPr eaLnBrk="1" hangingPunct="1">
              <a:spcBef>
                <a:spcPct val="0"/>
              </a:spcBef>
            </a:pPr>
            <a:r>
              <a:rPr altLang="zh-TW"/>
              <a:t>請特別注意圖形、圖表及文字方塊。 </a:t>
            </a:r>
          </a:p>
          <a:p>
            <a:pPr eaLnBrk="1" hangingPunct="1">
              <a:spcBef>
                <a:spcPct val="0"/>
              </a:spcBef>
            </a:pPr>
            <a:r>
              <a:rPr altLang="zh-TW"/>
              <a:t>考慮出席者將以黑白或 灰階列印。執行測試列印，以確保在進行純黑白及 灰階列印時色彩正確。</a:t>
            </a:r>
          </a:p>
          <a:p>
            <a:pPr eaLnBrk="1" hangingPunct="1">
              <a:spcBef>
                <a:spcPct val="0"/>
              </a:spcBef>
            </a:pPr>
            <a:endParaRPr altLang="zh-TW"/>
          </a:p>
          <a:p>
            <a:pPr eaLnBrk="1" hangingPunct="1">
              <a:spcBef>
                <a:spcPct val="0"/>
              </a:spcBef>
            </a:pPr>
            <a:r>
              <a:rPr altLang="zh-TW" b="1"/>
              <a:t>圖形、表格和圖表</a:t>
            </a:r>
          </a:p>
          <a:p>
            <a:pPr eaLnBrk="1" hangingPunct="1">
              <a:spcBef>
                <a:spcPct val="0"/>
              </a:spcBef>
            </a:pPr>
            <a:r>
              <a:rPr altLang="zh-TW"/>
              <a:t>保持簡單: 如果可能，使用一致而不令人分心的樣式和色彩。</a:t>
            </a:r>
          </a:p>
          <a:p>
            <a:pPr eaLnBrk="1" hangingPunct="1">
              <a:spcBef>
                <a:spcPct val="0"/>
              </a:spcBef>
            </a:pPr>
            <a:r>
              <a:rPr altLang="zh-TW"/>
              <a:t>所有圖表和表格都加上標籤。</a:t>
            </a:r>
          </a:p>
          <a:p>
            <a:pPr eaLnBrk="1" hangingPunct="1">
              <a:spcBef>
                <a:spcPct val="0"/>
              </a:spcBef>
            </a:pPr>
            <a:endParaRPr altLang="zh-TW"/>
          </a:p>
          <a:p>
            <a:pPr eaLnBrk="1" hangingPunct="1">
              <a:spcBef>
                <a:spcPct val="0"/>
              </a:spcBef>
            </a:pPr>
            <a:endParaRPr altLang="zh-TW"/>
          </a:p>
          <a:p>
            <a:pPr eaLnBrk="1" hangingPunct="1">
              <a:spcBef>
                <a:spcPct val="0"/>
              </a:spcBef>
            </a:pPr>
            <a:endParaRPr altLang="zh-TW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20A79D5-F8D5-40A4-88FC-6242E642177F}" type="slidenum">
              <a:rPr altLang="zh-TW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altLang="zh-TW"/>
          </a:p>
        </p:txBody>
      </p:sp>
      <p:sp>
        <p:nvSpPr>
          <p:cNvPr id="17413" name="頁尾版面配置區 4"/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altLang="zh-TW"/>
          </a:p>
        </p:txBody>
      </p:sp>
    </p:spTree>
    <p:extLst>
      <p:ext uri="{BB962C8B-B14F-4D97-AF65-F5344CB8AC3E}">
        <p14:creationId xmlns:p14="http://schemas.microsoft.com/office/powerpoint/2010/main" val="12742368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altLang="zh-TW"/>
              <a:t>提供簡報的簡短概觀。 描描述簡報的主要焦點與其重要性。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altLang="zh-TW"/>
              <a:t>介紹每個主要主題。</a:t>
            </a:r>
          </a:p>
          <a:p>
            <a:pPr eaLnBrk="1" hangingPunct="1">
              <a:spcBef>
                <a:spcPct val="0"/>
              </a:spcBef>
            </a:pPr>
            <a:r>
              <a:rPr altLang="zh-TW"/>
              <a:t>為了幫助簡報對象掌握簡報重點，您 可以 在整個簡報期間重複此概觀投影片，反白顯示您接下來要討論的特定主題。</a:t>
            </a:r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82865CF-2BEF-4B9B-8EDF-FFBB8FBD04F7}" type="slidenum">
              <a:rPr lang="en-US" altLang="zh-TW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altLang="zh-TW"/>
          </a:p>
        </p:txBody>
      </p:sp>
      <p:sp>
        <p:nvSpPr>
          <p:cNvPr id="18437" name="頁尾版面配置區 4"/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altLang="zh-TW"/>
          </a:p>
        </p:txBody>
      </p:sp>
    </p:spTree>
    <p:extLst>
      <p:ext uri="{BB962C8B-B14F-4D97-AF65-F5344CB8AC3E}">
        <p14:creationId xmlns:p14="http://schemas.microsoft.com/office/powerpoint/2010/main" val="38475981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3" y="0"/>
            <a:ext cx="9101137" cy="688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8"/>
            <a:ext cx="37211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90800" y="2286000"/>
            <a:ext cx="6180224" cy="1470025"/>
          </a:xfrm>
        </p:spPr>
        <p:txBody>
          <a:bodyPr anchor="t"/>
          <a:lstStyle>
            <a:lvl1pPr algn="r" eaLnBrk="1" latinLnBrk="0" hangingPunct="1">
              <a:defRPr kumimoji="0" lang="zh-TW" b="1" cap="small" baseline="0">
                <a:solidFill>
                  <a:srgbClr val="003300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zh-TW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4038600"/>
            <a:ext cx="4772528" cy="990600"/>
          </a:xfrm>
        </p:spPr>
        <p:txBody>
          <a:bodyPr>
            <a:normAutofit/>
          </a:bodyPr>
          <a:lstStyle>
            <a:lvl1pPr marL="0" indent="0" algn="r" eaLnBrk="1" latinLnBrk="0" hangingPunct="1">
              <a:buNone/>
              <a:defRPr kumimoji="0" lang="zh-TW" sz="2000" b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  <a:endParaRPr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6858000" y="5105400"/>
            <a:ext cx="1828800" cy="990600"/>
          </a:xfrm>
        </p:spPr>
        <p:txBody>
          <a:bodyPr rtlCol="0">
            <a:normAutofit/>
          </a:bodyPr>
          <a:lstStyle>
            <a:lvl1pPr marL="0" indent="0" algn="ctr" eaLnBrk="1" latinLnBrk="0" hangingPunct="1">
              <a:buNone/>
              <a:defRPr kumimoji="0" lang="zh-TW" sz="2000" baseline="0"/>
            </a:lvl1pPr>
          </a:lstStyle>
          <a:p>
            <a:pPr lvl="0"/>
            <a:r>
              <a:rPr lang="zh-TW" altLang="en-US" noProof="0"/>
              <a:t>按一下圖示以新增圖片</a:t>
            </a:r>
            <a:endParaRPr lang="zh-TW" noProof="0"/>
          </a:p>
        </p:txBody>
      </p:sp>
    </p:spTree>
    <p:extLst>
      <p:ext uri="{BB962C8B-B14F-4D97-AF65-F5344CB8AC3E}">
        <p14:creationId xmlns:p14="http://schemas.microsoft.com/office/powerpoint/2010/main" val="2131557013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A2AC4F-256B-4A69-93FF-A378E12B0DF1}" type="slidenum">
              <a:rPr lang="en-US" altLang="zh-TW"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29614917"/>
      </p:ext>
    </p:extLst>
  </p:cSld>
  <p:clrMapOvr>
    <a:masterClrMapping/>
  </p:clrMapOvr>
  <p:transition spd="slow"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993837-9B3F-4FB1-9ECF-A07B26855F8E}" type="slidenum">
              <a:rPr lang="en-US" altLang="zh-TW"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58186155"/>
      </p:ext>
    </p:extLst>
  </p:cSld>
  <p:clrMapOvr>
    <a:masterClrMapping/>
  </p:clrMapOvr>
  <p:transition spd="slow">
    <p:wipe dir="d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僅背景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3" y="0"/>
            <a:ext cx="9101137" cy="688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D43161-B7F9-4FF5-83DB-8BAD7B193205}" type="slidenum">
              <a:rPr lang="en-US" altLang="zh-TW"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06673306"/>
      </p:ext>
    </p:extLst>
  </p:cSld>
  <p:clrMapOvr>
    <a:masterClrMapping/>
  </p:clrMapOvr>
  <p:transition spd="slow"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3" y="0"/>
            <a:ext cx="9101137" cy="688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875" y="0"/>
            <a:ext cx="9172575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0" y="3048000"/>
            <a:ext cx="4343400" cy="1362075"/>
          </a:xfrm>
        </p:spPr>
        <p:txBody>
          <a:bodyPr anchor="b"/>
          <a:lstStyle>
            <a:lvl1pPr algn="l" eaLnBrk="1" latinLnBrk="0" hangingPunct="1">
              <a:defRPr kumimoji="0" lang="zh-TW" sz="4000" b="1" cap="small" baseline="0">
                <a:solidFill>
                  <a:srgbClr val="003300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zh-TW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6781800" y="5334000"/>
            <a:ext cx="2133600" cy="990600"/>
          </a:xfrm>
        </p:spPr>
        <p:txBody>
          <a:bodyPr rtlCol="0">
            <a:normAutofit/>
          </a:bodyPr>
          <a:lstStyle>
            <a:lvl1pPr marL="0" indent="0" algn="ctr" eaLnBrk="1" latinLnBrk="0" hangingPunct="1">
              <a:buNone/>
              <a:defRPr kumimoji="0" lang="zh-TW" sz="1800"/>
            </a:lvl1pPr>
          </a:lstStyle>
          <a:p>
            <a:pPr lvl="0"/>
            <a:r>
              <a:rPr lang="zh-TW" altLang="en-US" noProof="0"/>
              <a:t>按一下圖示以新增圖片</a:t>
            </a:r>
            <a:endParaRPr lang="zh-TW" noProof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727C21-0E55-42A4-AE73-F5047DF24B42}" type="slidenum">
              <a:rPr lang="en-US" altLang="zh-TW"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51466956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物件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69632"/>
            <a:ext cx="8077200" cy="1143000"/>
          </a:xfrm>
        </p:spPr>
        <p:txBody>
          <a:bodyPr/>
          <a:lstStyle>
            <a:lvl1pPr algn="l" eaLnBrk="1" latinLnBrk="0" hangingPunct="1">
              <a:defRPr kumimoji="0" lang="zh-TW"/>
            </a:lvl1pPr>
          </a:lstStyle>
          <a:p>
            <a:r>
              <a:rPr lang="zh-TW" altLang="en-US"/>
              <a:t>按一下以編輯母片標題樣式</a:t>
            </a:r>
            <a:endParaRPr lang="zh-TW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4297363"/>
          </a:xfrm>
        </p:spPr>
        <p:txBody>
          <a:bodyPr>
            <a:normAutofit/>
          </a:bodyPr>
          <a:lstStyle>
            <a:lvl1pPr eaLnBrk="1" latinLnBrk="0" hangingPunct="1">
              <a:defRPr kumimoji="0" lang="zh-TW" sz="3200">
                <a:latin typeface="+mn-lt"/>
              </a:defRPr>
            </a:lvl1pPr>
            <a:lvl2pPr eaLnBrk="1" latinLnBrk="0" hangingPunct="1">
              <a:defRPr kumimoji="0" lang="zh-TW" sz="2800">
                <a:latin typeface="+mn-lt"/>
              </a:defRPr>
            </a:lvl2pPr>
            <a:lvl3pPr eaLnBrk="1" latinLnBrk="0" hangingPunct="1">
              <a:defRPr kumimoji="0" lang="zh-TW" sz="2400">
                <a:latin typeface="+mn-lt"/>
              </a:defRPr>
            </a:lvl3pPr>
            <a:lvl4pPr eaLnBrk="1" latinLnBrk="0" hangingPunct="1">
              <a:defRPr kumimoji="0" lang="zh-TW" sz="2400">
                <a:latin typeface="+mn-lt"/>
              </a:defRPr>
            </a:lvl4pPr>
            <a:lvl5pPr eaLnBrk="1" latinLnBrk="0" hangingPunct="1">
              <a:defRPr kumimoji="0" lang="zh-TW" sz="2400">
                <a:latin typeface="+mn-lt"/>
              </a:defRPr>
            </a:lvl5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78E756-1183-4699-ABF3-E3C10B2C50A3}" type="slidenum">
              <a:rPr lang="en-US" altLang="zh-TW"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4602696"/>
      </p:ext>
    </p:extLst>
  </p:cSld>
  <p:clrMapOvr>
    <a:masterClrMapping/>
  </p:clrMapOvr>
  <p:transition spd="slow"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二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TW" sz="2800"/>
            </a:lvl1pPr>
            <a:lvl2pPr eaLnBrk="1" latinLnBrk="0" hangingPunct="1">
              <a:defRPr kumimoji="0" lang="zh-TW" sz="2400"/>
            </a:lvl2pPr>
            <a:lvl3pPr eaLnBrk="1" latinLnBrk="0" hangingPunct="1">
              <a:defRPr kumimoji="0" lang="zh-TW" sz="2000"/>
            </a:lvl3pPr>
            <a:lvl4pPr eaLnBrk="1" latinLnBrk="0" hangingPunct="1">
              <a:defRPr kumimoji="0" lang="zh-TW" sz="1800"/>
            </a:lvl4pPr>
            <a:lvl5pPr eaLnBrk="1" latinLnBrk="0" hangingPunct="1">
              <a:defRPr kumimoji="0" lang="zh-TW" sz="1800"/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TW" sz="2800"/>
            </a:lvl1pPr>
            <a:lvl2pPr eaLnBrk="1" latinLnBrk="0" hangingPunct="1">
              <a:defRPr kumimoji="0" lang="zh-TW" sz="2400"/>
            </a:lvl2pPr>
            <a:lvl3pPr eaLnBrk="1" latinLnBrk="0" hangingPunct="1">
              <a:defRPr kumimoji="0" lang="zh-TW" sz="2000"/>
            </a:lvl3pPr>
            <a:lvl4pPr eaLnBrk="1" latinLnBrk="0" hangingPunct="1">
              <a:defRPr kumimoji="0" lang="zh-TW" sz="1800"/>
            </a:lvl4pPr>
            <a:lvl5pPr eaLnBrk="1" latinLnBrk="0" hangingPunct="1">
              <a:defRPr kumimoji="0" lang="zh-TW" sz="1800"/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C6EA46-6E18-4B73-BEA5-CF166F66109C}" type="slidenum">
              <a:rPr lang="en-US" altLang="zh-TW"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77353388"/>
      </p:ext>
    </p:extLst>
  </p:cSld>
  <p:clrMapOvr>
    <a:masterClrMapping/>
  </p:clrMapOvr>
  <p:transition spd="slow"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對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eaLnBrk="1" latinLnBrk="0" hangingPunct="1">
              <a:defRPr kumimoji="0" lang="zh-TW"/>
            </a:lvl1pPr>
          </a:lstStyle>
          <a:p>
            <a:r>
              <a:rPr lang="zh-TW" altLang="en-US"/>
              <a:t>按一下以編輯母片標題樣式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4040188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TW" sz="2400" b="1"/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174875"/>
            <a:ext cx="4040188" cy="3951288"/>
          </a:xfrm>
        </p:spPr>
        <p:txBody>
          <a:bodyPr/>
          <a:lstStyle>
            <a:lvl1pPr eaLnBrk="1" latinLnBrk="0" hangingPunct="1">
              <a:defRPr kumimoji="0" lang="zh-TW" sz="2400"/>
            </a:lvl1pPr>
            <a:lvl2pPr eaLnBrk="1" latinLnBrk="0" hangingPunct="1">
              <a:defRPr kumimoji="0" lang="zh-TW" sz="2000"/>
            </a:lvl2pPr>
            <a:lvl3pPr eaLnBrk="1" latinLnBrk="0" hangingPunct="1">
              <a:defRPr kumimoji="0" lang="zh-TW" sz="1800"/>
            </a:lvl3pPr>
            <a:lvl4pPr eaLnBrk="1" latinLnBrk="0" hangingPunct="1">
              <a:defRPr kumimoji="0" lang="zh-TW" sz="1600"/>
            </a:lvl4pPr>
            <a:lvl5pPr eaLnBrk="1" latinLnBrk="0" hangingPunct="1">
              <a:defRPr kumimoji="0" lang="zh-TW" sz="1600"/>
            </a:lvl5pPr>
            <a:lvl6pPr eaLnBrk="1" latinLnBrk="0" hangingPunct="1">
              <a:defRPr kumimoji="0" lang="zh-TW" sz="1600"/>
            </a:lvl6pPr>
            <a:lvl7pPr eaLnBrk="1" latinLnBrk="0" hangingPunct="1">
              <a:defRPr kumimoji="0" lang="zh-TW" sz="1600"/>
            </a:lvl7pPr>
            <a:lvl8pPr eaLnBrk="1" latinLnBrk="0" hangingPunct="1">
              <a:defRPr kumimoji="0" lang="zh-TW" sz="1600"/>
            </a:lvl8pPr>
            <a:lvl9pPr eaLnBrk="1" latinLnBrk="0" hangingPunct="1">
              <a:defRPr kumimoji="0" lang="zh-TW"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3625" y="1535113"/>
            <a:ext cx="4041775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TW" sz="2400" b="1"/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3625" y="2174875"/>
            <a:ext cx="4041775" cy="3951288"/>
          </a:xfrm>
        </p:spPr>
        <p:txBody>
          <a:bodyPr/>
          <a:lstStyle>
            <a:lvl1pPr eaLnBrk="1" latinLnBrk="0" hangingPunct="1">
              <a:defRPr kumimoji="0" lang="zh-TW" sz="2400"/>
            </a:lvl1pPr>
            <a:lvl2pPr eaLnBrk="1" latinLnBrk="0" hangingPunct="1">
              <a:defRPr kumimoji="0" lang="zh-TW" sz="2000"/>
            </a:lvl2pPr>
            <a:lvl3pPr eaLnBrk="1" latinLnBrk="0" hangingPunct="1">
              <a:defRPr kumimoji="0" lang="zh-TW" sz="1800"/>
            </a:lvl3pPr>
            <a:lvl4pPr eaLnBrk="1" latinLnBrk="0" hangingPunct="1">
              <a:defRPr kumimoji="0" lang="zh-TW" sz="1600"/>
            </a:lvl4pPr>
            <a:lvl5pPr eaLnBrk="1" latinLnBrk="0" hangingPunct="1">
              <a:defRPr kumimoji="0" lang="zh-TW" sz="1600"/>
            </a:lvl5pPr>
            <a:lvl6pPr eaLnBrk="1" latinLnBrk="0" hangingPunct="1">
              <a:defRPr kumimoji="0" lang="zh-TW" sz="1600"/>
            </a:lvl6pPr>
            <a:lvl7pPr eaLnBrk="1" latinLnBrk="0" hangingPunct="1">
              <a:defRPr kumimoji="0" lang="zh-TW" sz="1600"/>
            </a:lvl7pPr>
            <a:lvl8pPr eaLnBrk="1" latinLnBrk="0" hangingPunct="1">
              <a:defRPr kumimoji="0" lang="zh-TW" sz="1600"/>
            </a:lvl8pPr>
            <a:lvl9pPr eaLnBrk="1" latinLnBrk="0" hangingPunct="1">
              <a:defRPr kumimoji="0" lang="zh-TW"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26116E-AE91-4738-85CB-A84E748AC408}" type="slidenum">
              <a:rPr lang="en-US" altLang="zh-TW"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36576420"/>
      </p:ext>
    </p:extLst>
  </p:cSld>
  <p:clrMapOvr>
    <a:masterClrMapping/>
  </p:clrMapOvr>
  <p:transition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3008313" cy="1162050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r>
              <a:rPr lang="zh-TW" altLang="en-US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3650" y="273050"/>
            <a:ext cx="5111750" cy="5853113"/>
          </a:xfrm>
        </p:spPr>
        <p:txBody>
          <a:bodyPr/>
          <a:lstStyle>
            <a:lvl1pPr eaLnBrk="1" latinLnBrk="0" hangingPunct="1">
              <a:defRPr kumimoji="0" lang="zh-TW" sz="3200"/>
            </a:lvl1pPr>
            <a:lvl2pPr eaLnBrk="1" latinLnBrk="0" hangingPunct="1">
              <a:defRPr kumimoji="0" lang="zh-TW" sz="2800"/>
            </a:lvl2pPr>
            <a:lvl3pPr eaLnBrk="1" latinLnBrk="0" hangingPunct="1">
              <a:defRPr kumimoji="0" lang="zh-TW" sz="2400"/>
            </a:lvl3pPr>
            <a:lvl4pPr eaLnBrk="1" latinLnBrk="0" hangingPunct="1">
              <a:defRPr kumimoji="0" lang="zh-TW" sz="2000"/>
            </a:lvl4pPr>
            <a:lvl5pPr eaLnBrk="1" latinLnBrk="0" hangingPunct="1">
              <a:defRPr kumimoji="0" lang="zh-TW" sz="2000"/>
            </a:lvl5pPr>
            <a:lvl6pPr eaLnBrk="1" latinLnBrk="0" hangingPunct="1">
              <a:defRPr kumimoji="0" lang="zh-TW" sz="2000"/>
            </a:lvl6pPr>
            <a:lvl7pPr eaLnBrk="1" latinLnBrk="0" hangingPunct="1">
              <a:defRPr kumimoji="0" lang="zh-TW" sz="2000"/>
            </a:lvl7pPr>
            <a:lvl8pPr eaLnBrk="1" latinLnBrk="0" hangingPunct="1">
              <a:defRPr kumimoji="0" lang="zh-TW" sz="2000"/>
            </a:lvl8pPr>
            <a:lvl9pPr eaLnBrk="1" latinLnBrk="0" hangingPunct="1">
              <a:defRPr kumimoji="0" lang="zh-TW"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1435100"/>
            <a:ext cx="3008313" cy="4691063"/>
          </a:xfrm>
        </p:spPr>
        <p:txBody>
          <a:bodyPr/>
          <a:lstStyle>
            <a:lvl1pPr marL="0" indent="0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49DF7A-4EEE-40A1-ABD8-FB4F3F5E0F90}" type="slidenum">
              <a:rPr lang="en-US" altLang="zh-TW"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030576363"/>
      </p:ext>
    </p:extLst>
  </p:cSld>
  <p:clrMapOvr>
    <a:masterClrMapping/>
  </p:clrMapOvr>
  <p:transition spd="slow"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r>
              <a:rPr lang="zh-TW" altLang="en-US"/>
              <a:t>按一下以編輯母片標題樣式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 eaLnBrk="1" latinLnBrk="0" hangingPunct="1">
              <a:buNone/>
              <a:defRPr kumimoji="0" lang="zh-TW" sz="3200"/>
            </a:lvl1pPr>
            <a:lvl2pPr marL="457200" indent="0" eaLnBrk="1" latinLnBrk="0" hangingPunct="1">
              <a:buNone/>
              <a:defRPr kumimoji="0" lang="zh-TW" sz="2800"/>
            </a:lvl2pPr>
            <a:lvl3pPr marL="914400" indent="0" eaLnBrk="1" latinLnBrk="0" hangingPunct="1">
              <a:buNone/>
              <a:defRPr kumimoji="0" lang="zh-TW" sz="2400"/>
            </a:lvl3pPr>
            <a:lvl4pPr marL="1371600" indent="0" eaLnBrk="1" latinLnBrk="0" hangingPunct="1">
              <a:buNone/>
              <a:defRPr kumimoji="0" lang="zh-TW" sz="2000"/>
            </a:lvl4pPr>
            <a:lvl5pPr marL="1828800" indent="0" eaLnBrk="1" latinLnBrk="0" hangingPunct="1">
              <a:buNone/>
              <a:defRPr kumimoji="0" lang="zh-TW" sz="2000"/>
            </a:lvl5pPr>
            <a:lvl6pPr marL="2286000" indent="0" eaLnBrk="1" latinLnBrk="0" hangingPunct="1">
              <a:buNone/>
              <a:defRPr kumimoji="0" lang="zh-TW" sz="2000"/>
            </a:lvl6pPr>
            <a:lvl7pPr marL="2743200" indent="0" eaLnBrk="1" latinLnBrk="0" hangingPunct="1">
              <a:buNone/>
              <a:defRPr kumimoji="0" lang="zh-TW" sz="2000"/>
            </a:lvl7pPr>
            <a:lvl8pPr marL="3200400" indent="0" eaLnBrk="1" latinLnBrk="0" hangingPunct="1">
              <a:buNone/>
              <a:defRPr kumimoji="0" lang="zh-TW" sz="2000"/>
            </a:lvl8pPr>
            <a:lvl9pPr marL="3657600" indent="0" eaLnBrk="1" latinLnBrk="0" hangingPunct="1">
              <a:buNone/>
              <a:defRPr kumimoji="0" lang="zh-TW" sz="2000"/>
            </a:lvl9pPr>
          </a:lstStyle>
          <a:p>
            <a:pPr lvl="0"/>
            <a:r>
              <a:rPr lang="zh-TW" altLang="en-US" noProof="0"/>
              <a:t>按一下圖示以新增圖片</a:t>
            </a:r>
            <a:endParaRPr lang="zh-TW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058F06-DF81-4C5F-AAB4-1359C50DA305}" type="slidenum">
              <a:rPr lang="en-US" altLang="zh-TW"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3953146"/>
      </p:ext>
    </p:extLst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7D2514-D535-41CC-835A-291F83E46E47}" type="slidenum">
              <a:rPr lang="en-US" altLang="zh-TW"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0746204"/>
      </p:ext>
    </p:extLst>
  </p:cSld>
  <p:clrMapOvr>
    <a:masterClrMapping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274638"/>
            <a:ext cx="58674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9E2423-BE42-4F50-B209-C6B1A82B8CD1}" type="slidenum">
              <a:rPr lang="en-US" altLang="zh-TW"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91892937"/>
      </p:ext>
    </p:extLst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6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3" y="0"/>
            <a:ext cx="9101137" cy="688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762000" y="274638"/>
            <a:ext cx="8077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  <a:endParaRPr lang="en-US" altLang="zh-TW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762000" y="1600200"/>
            <a:ext cx="80772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altLang="zh-TW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lang="zh-TW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528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lang="zh-TW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lang="zh-TW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B729C116-BFFB-4F83-8B33-7FCDCE8AF7F5}" type="slidenum">
              <a:rPr lang="en-US" altLang="zh-TW"/>
              <a:pPr>
                <a:defRPr/>
              </a:pPr>
              <a:t>‹#›</a:t>
            </a:fld>
            <a:endParaRPr/>
          </a:p>
        </p:txBody>
      </p:sp>
      <p:pic>
        <p:nvPicPr>
          <p:cNvPr id="1032" name="Picture 7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2400" y="-109538"/>
            <a:ext cx="819150" cy="70834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7" r:id="rId12"/>
  </p:sldLayoutIdLst>
  <p:transition spd="slow">
    <p:wipe dir="d"/>
  </p:transition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lang="zh-TW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lang="zh-TW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lang="zh-TW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lang="zh-TW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lang="zh-TW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lang="zh-TW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kumimoji="0" lang="zh-TW"/>
      </a:defPPr>
      <a:lvl1pPr marL="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ge.cyut.edu.tw/p/412-1023-3957.php?Lang=zh-tw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Relationship Id="rId4" Type="http://schemas.openxmlformats.org/officeDocument/2006/relationships/hyperlink" Target="https://lc1.cyut.edu.tw/p/404-1062-26766.php?Lang=zh-tw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admin.cyut.edu.tw/student/loginstu.asp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4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ecde.cyut.edu.tw/p/412-1041-4314.php?Lang=zh-tw" TargetMode="Externa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ecde.cyut.edu.tw/p/412-1041-3366.php?Lang=zh-tw" TargetMode="Externa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yut.edu.tw/~enroll/graduate/graduate/graduate-D1.htm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2555776" y="692696"/>
            <a:ext cx="6480175" cy="5111750"/>
          </a:xfrm>
        </p:spPr>
        <p:txBody>
          <a:bodyPr rtlCol="0">
            <a:normAutofit fontScale="90000"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altLang="en-US" sz="6000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朝陽科技大學</a:t>
            </a:r>
            <a:br>
              <a:rPr lang="en-US" altLang="zh-TW" sz="6000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sz="4000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112</a:t>
            </a:r>
            <a:r>
              <a:rPr altLang="en-US" sz="4000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學年度第</a:t>
            </a:r>
            <a:r>
              <a:rPr lang="en-US" altLang="en-US" sz="4000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1</a:t>
            </a:r>
            <a:r>
              <a:rPr altLang="en-US" sz="4000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學期應屆畢業生</a:t>
            </a:r>
            <a:br>
              <a:rPr lang="en-US" altLang="zh-TW" sz="4000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br>
              <a:rPr lang="en-US" altLang="zh-TW" sz="400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</a:br>
            <a:r>
              <a:rPr altLang="en-US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畢業資格審核注意事項</a:t>
            </a:r>
            <a:br>
              <a:rPr lang="en-US" altLang="zh-TW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br>
              <a:rPr lang="en-US" altLang="zh-TW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altLang="en-US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</a:t>
            </a:r>
            <a:r>
              <a:rPr altLang="en-US" b="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－</a:t>
            </a:r>
            <a:r>
              <a:rPr altLang="en-US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幼兒保育系</a:t>
            </a:r>
            <a:r>
              <a:rPr lang="en-US" altLang="zh-TW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(</a:t>
            </a:r>
            <a:r>
              <a:rPr altLang="en-US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日間部</a:t>
            </a:r>
            <a:r>
              <a:rPr lang="en-US" altLang="zh-TW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)</a:t>
            </a:r>
            <a:br>
              <a:rPr lang="en-US" altLang="zh-TW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          </a:t>
            </a:r>
            <a:r>
              <a:rPr lang="en-US" altLang="zh-TW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109</a:t>
            </a:r>
            <a:r>
              <a:rPr altLang="en-US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學年入學適用</a:t>
            </a:r>
            <a:endParaRPr b="0" dirty="0">
              <a:solidFill>
                <a:srgbClr val="0000FF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</p:spTree>
    <p:custDataLst>
      <p:tags r:id="rId1"/>
    </p:custDataLst>
  </p:cSld>
  <p:clrMapOvr>
    <a:masterClrMapping/>
  </p:clrMapOvr>
  <p:transition spd="slow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323528" y="2415254"/>
            <a:ext cx="8136904" cy="4104456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altLang="en-US" sz="2300" dirty="0">
                <a:latin typeface="標楷體" pitchFamily="65" charset="-120"/>
                <a:ea typeface="標楷體" pitchFamily="65" charset="-120"/>
              </a:rPr>
              <a:t>專業必修、專業選修及自由選修之認列，請先洽系辦助教確認（分機</a:t>
            </a:r>
            <a:r>
              <a:rPr lang="en-US" altLang="zh-TW" sz="2300" dirty="0">
                <a:latin typeface="標楷體" pitchFamily="65" charset="-120"/>
                <a:ea typeface="標楷體" pitchFamily="65" charset="-120"/>
              </a:rPr>
              <a:t>7393</a:t>
            </a:r>
            <a:r>
              <a:rPr altLang="en-US" sz="2300" dirty="0">
                <a:latin typeface="標楷體" pitchFamily="65" charset="-120"/>
                <a:ea typeface="標楷體" pitchFamily="65" charset="-120"/>
              </a:rPr>
              <a:t>或</a:t>
            </a:r>
            <a:r>
              <a:rPr lang="en-US" altLang="zh-TW" sz="2300" dirty="0">
                <a:latin typeface="標楷體" pitchFamily="65" charset="-120"/>
                <a:ea typeface="標楷體" pitchFamily="65" charset="-120"/>
              </a:rPr>
              <a:t>7395</a:t>
            </a:r>
            <a:r>
              <a:rPr altLang="en-US" sz="2300" dirty="0">
                <a:latin typeface="標楷體" pitchFamily="65" charset="-120"/>
                <a:ea typeface="標楷體" pitchFamily="65" charset="-120"/>
              </a:rPr>
              <a:t>）</a:t>
            </a:r>
            <a:r>
              <a:rPr altLang="zh-TW" sz="2300" dirty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300" dirty="0">
              <a:latin typeface="標楷體" pitchFamily="65" charset="-120"/>
              <a:ea typeface="標楷體" pitchFamily="65" charset="-120"/>
            </a:endParaRPr>
          </a:p>
          <a:p>
            <a:pPr marL="457200" indent="-457200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altLang="zh-TW" sz="9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2300" dirty="0">
                <a:latin typeface="標楷體" pitchFamily="65" charset="-120"/>
                <a:ea typeface="標楷體" pitchFamily="65" charset="-120"/>
                <a:hlinkClick r:id="rId3"/>
              </a:rPr>
              <a:t>通識課程</a:t>
            </a:r>
            <a:r>
              <a:rPr lang="zh-TW" altLang="en-US" sz="2300" dirty="0">
                <a:latin typeface="標楷體" pitchFamily="65" charset="-120"/>
                <a:ea typeface="標楷體" pitchFamily="65" charset="-120"/>
              </a:rPr>
              <a:t>，請洽通識教育中心老師（分機</a:t>
            </a:r>
            <a:r>
              <a:rPr lang="en-US" altLang="zh-TW" sz="2300" dirty="0">
                <a:latin typeface="標楷體" pitchFamily="65" charset="-120"/>
                <a:ea typeface="標楷體" pitchFamily="65" charset="-120"/>
              </a:rPr>
              <a:t>7246</a:t>
            </a:r>
            <a:r>
              <a:rPr lang="zh-TW" altLang="en-US" sz="2300" dirty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23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10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2300" dirty="0">
                <a:latin typeface="標楷體" pitchFamily="65" charset="-120"/>
                <a:ea typeface="標楷體" pitchFamily="65" charset="-120"/>
                <a:hlinkClick r:id="rId4"/>
              </a:rPr>
              <a:t>大一大二英文</a:t>
            </a:r>
            <a:r>
              <a:rPr lang="zh-TW" altLang="en-US" sz="2300" dirty="0">
                <a:latin typeface="標楷體" pitchFamily="65" charset="-120"/>
                <a:ea typeface="標楷體" pitchFamily="65" charset="-120"/>
              </a:rPr>
              <a:t>，請洽語言中心助教（分機</a:t>
            </a:r>
            <a:r>
              <a:rPr lang="en-US" altLang="zh-TW" sz="2300" dirty="0">
                <a:latin typeface="標楷體" pitchFamily="65" charset="-120"/>
                <a:ea typeface="標楷體" pitchFamily="65" charset="-120"/>
              </a:rPr>
              <a:t>7524</a:t>
            </a:r>
            <a:r>
              <a:rPr lang="zh-TW" altLang="en-US" sz="2300" dirty="0">
                <a:latin typeface="標楷體" pitchFamily="65" charset="-120"/>
                <a:ea typeface="標楷體" pitchFamily="65" charset="-120"/>
              </a:rPr>
              <a:t>、</a:t>
            </a:r>
            <a:r>
              <a:rPr lang="en-US" altLang="zh-TW" sz="2300" dirty="0">
                <a:latin typeface="標楷體" pitchFamily="65" charset="-120"/>
                <a:ea typeface="標楷體" pitchFamily="65" charset="-120"/>
              </a:rPr>
              <a:t>7525)</a:t>
            </a:r>
          </a:p>
          <a:p>
            <a:pPr marL="457200" indent="-457200">
              <a:buFont typeface="Arial" pitchFamily="34" charset="0"/>
              <a:buChar char="•"/>
            </a:pPr>
            <a:endParaRPr lang="en-US" altLang="zh-TW" sz="10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2300" dirty="0">
                <a:latin typeface="標楷體" pitchFamily="65" charset="-120"/>
                <a:ea typeface="標楷體" pitchFamily="65" charset="-120"/>
              </a:rPr>
              <a:t>創造力講座，請洽三創教育與發展中心（分機</a:t>
            </a:r>
            <a:r>
              <a:rPr lang="en-US" altLang="zh-TW" sz="2300" dirty="0">
                <a:latin typeface="標楷體" pitchFamily="65" charset="-120"/>
                <a:ea typeface="標楷體" pitchFamily="65" charset="-120"/>
              </a:rPr>
              <a:t>6302)</a:t>
            </a:r>
          </a:p>
          <a:p>
            <a:pPr marL="457200" indent="-457200">
              <a:buFont typeface="Arial" pitchFamily="34" charset="0"/>
              <a:buChar char="•"/>
            </a:pPr>
            <a:endParaRPr lang="en-US" altLang="zh-TW" sz="10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2300" dirty="0">
                <a:latin typeface="標楷體" pitchFamily="65" charset="-120"/>
                <a:ea typeface="標楷體" pitchFamily="65" charset="-120"/>
              </a:rPr>
              <a:t>勞作教育，請洽學務處服務學習組（分機</a:t>
            </a:r>
            <a:r>
              <a:rPr lang="en-US" altLang="zh-TW" sz="2300" dirty="0">
                <a:latin typeface="標楷體" pitchFamily="65" charset="-120"/>
                <a:ea typeface="標楷體" pitchFamily="65" charset="-120"/>
              </a:rPr>
              <a:t>5042</a:t>
            </a:r>
            <a:r>
              <a:rPr lang="zh-TW" altLang="en-US" sz="2300" dirty="0">
                <a:latin typeface="標楷體" pitchFamily="65" charset="-120"/>
                <a:ea typeface="標楷體" pitchFamily="65" charset="-120"/>
              </a:rPr>
              <a:t>、</a:t>
            </a:r>
            <a:r>
              <a:rPr lang="en-US" altLang="zh-TW" sz="2300" dirty="0">
                <a:latin typeface="標楷體" pitchFamily="65" charset="-120"/>
                <a:ea typeface="標楷體" pitchFamily="65" charset="-120"/>
              </a:rPr>
              <a:t>5044)</a:t>
            </a:r>
          </a:p>
          <a:p>
            <a:pPr marL="457200" indent="-457200">
              <a:buFont typeface="Arial" pitchFamily="34" charset="0"/>
              <a:buChar char="•"/>
            </a:pPr>
            <a:endParaRPr lang="en-US" altLang="zh-TW" sz="1000" dirty="0">
              <a:latin typeface="標楷體" pitchFamily="65" charset="-120"/>
              <a:ea typeface="標楷體" pitchFamily="65" charset="-120"/>
            </a:endParaRPr>
          </a:p>
          <a:p>
            <a:pPr marL="457200" indent="-45720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altLang="en-US" sz="2300" dirty="0">
                <a:latin typeface="標楷體" pitchFamily="65" charset="-120"/>
                <a:ea typeface="標楷體" pitchFamily="65" charset="-120"/>
              </a:rPr>
              <a:t>畢業資格請洽註冊組（分機</a:t>
            </a:r>
            <a:r>
              <a:rPr lang="en-US" altLang="zh-TW" sz="2300" dirty="0">
                <a:latin typeface="標楷體" pitchFamily="65" charset="-120"/>
                <a:ea typeface="標楷體" pitchFamily="65" charset="-120"/>
              </a:rPr>
              <a:t>4012~4018</a:t>
            </a:r>
            <a:r>
              <a:rPr altLang="en-US" sz="2300" dirty="0">
                <a:latin typeface="標楷體" pitchFamily="65" charset="-120"/>
                <a:ea typeface="標楷體" pitchFamily="65" charset="-120"/>
              </a:rPr>
              <a:t>）</a:t>
            </a:r>
            <a:r>
              <a:rPr lang="zh-TW" altLang="en-US" sz="2300" dirty="0">
                <a:latin typeface="標楷體" pitchFamily="65" charset="-120"/>
                <a:ea typeface="標楷體" pitchFamily="65" charset="-120"/>
              </a:rPr>
              <a:t>、課務組</a:t>
            </a:r>
            <a:r>
              <a:rPr altLang="en-US" sz="2300" dirty="0">
                <a:latin typeface="標楷體" pitchFamily="65" charset="-120"/>
                <a:ea typeface="標楷體" pitchFamily="65" charset="-120"/>
              </a:rPr>
              <a:t>（分機</a:t>
            </a:r>
            <a:r>
              <a:rPr lang="en-US" altLang="zh-TW" sz="2300" dirty="0">
                <a:latin typeface="標楷體" pitchFamily="65" charset="-120"/>
                <a:ea typeface="標楷體" pitchFamily="65" charset="-120"/>
              </a:rPr>
              <a:t>4022~4026</a:t>
            </a:r>
            <a:r>
              <a:rPr altLang="en-US" sz="2300" dirty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2300" dirty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3999175" y="404664"/>
            <a:ext cx="2880320" cy="936104"/>
          </a:xfrm>
        </p:spPr>
        <p:txBody>
          <a:bodyPr>
            <a:noAutofit/>
          </a:bodyPr>
          <a:lstStyle/>
          <a:p>
            <a:pPr algn="ctr">
              <a:defRPr lang="zh-TW"/>
            </a:pPr>
            <a:r>
              <a:rPr lang="zh-TW" altLang="en-US" sz="4500" b="0" u="sng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洽詢單位</a:t>
            </a:r>
            <a:endParaRPr lang="zh-TW" sz="4500" b="0" u="sng" dirty="0">
              <a:solidFill>
                <a:srgbClr val="0000FF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3282334" y="1484784"/>
            <a:ext cx="431400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2800" dirty="0">
                <a:latin typeface="標楷體" pitchFamily="65" charset="-120"/>
                <a:ea typeface="標楷體" pitchFamily="65" charset="-120"/>
                <a:cs typeface="+mj-cs"/>
              </a:rPr>
              <a:t>學校電話：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  <a:cs typeface="+mj-cs"/>
                <a:sym typeface="Wingdings" panose="05000000000000000000" pitchFamily="2" charset="2"/>
              </a:rPr>
              <a:t>(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  <a:cs typeface="+mj-cs"/>
              </a:rPr>
              <a:t>04)2332-3000</a:t>
            </a:r>
            <a:endParaRPr lang="zh-TW" altLang="en-US" sz="2800" dirty="0">
              <a:latin typeface="標楷體" pitchFamily="65" charset="-120"/>
              <a:ea typeface="標楷體" pitchFamily="65" charset="-120"/>
              <a:cs typeface="+mj-cs"/>
            </a:endParaRPr>
          </a:p>
        </p:txBody>
      </p:sp>
    </p:spTree>
  </p:cSld>
  <p:clrMapOvr>
    <a:masterClrMapping/>
  </p:clrMapOvr>
  <p:transition spd="slow">
    <p:wipe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標題 1"/>
          <p:cNvSpPr>
            <a:spLocks noGrp="1"/>
          </p:cNvSpPr>
          <p:nvPr>
            <p:ph type="title"/>
          </p:nvPr>
        </p:nvSpPr>
        <p:spPr>
          <a:xfrm>
            <a:off x="762000" y="269875"/>
            <a:ext cx="8077200" cy="1143000"/>
          </a:xfrm>
        </p:spPr>
        <p:txBody>
          <a:bodyPr/>
          <a:lstStyle/>
          <a:p>
            <a:r>
              <a:rPr altLang="en-US" sz="3400">
                <a:latin typeface="華康中圓體" pitchFamily="49" charset="-120"/>
                <a:ea typeface="華康中圓體" pitchFamily="49" charset="-120"/>
              </a:rPr>
              <a:t>一、應屆畢業生規定：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62000" y="1412875"/>
            <a:ext cx="8077200" cy="4679950"/>
          </a:xfrm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altLang="en-US" sz="3000" dirty="0">
                <a:latin typeface="標楷體" pitchFamily="65" charset="-120"/>
                <a:ea typeface="標楷體" pitchFamily="65" charset="-120"/>
              </a:rPr>
              <a:t>應屆畢業生規定：</a:t>
            </a:r>
            <a:endParaRPr lang="en-US" altLang="zh-TW" sz="3000" dirty="0">
              <a:latin typeface="標楷體" pitchFamily="65" charset="-120"/>
              <a:ea typeface="標楷體" pitchFamily="65" charset="-120"/>
            </a:endParaRP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altLang="en-US" dirty="0"/>
              <a:t>　</a:t>
            </a:r>
            <a:endParaRPr lang="en-US" altLang="zh-TW" dirty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altLang="en-US" dirty="0"/>
              <a:t>　</a:t>
            </a:r>
            <a:endParaRPr lang="en-US" altLang="zh-TW" dirty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altLang="zh-TW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未修足學期數，但學分已修足欲畢業者，得依學則第</a:t>
            </a:r>
            <a:r>
              <a:rPr lang="en-US" altLang="zh-TW" sz="3000" dirty="0">
                <a:latin typeface="標楷體" pitchFamily="65" charset="-120"/>
                <a:ea typeface="標楷體" pitchFamily="65" charset="-120"/>
              </a:rPr>
              <a:t>54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條規定申請提前</a:t>
            </a:r>
            <a:r>
              <a:rPr lang="en-US" altLang="zh-TW" sz="3000" dirty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學期畢業，經審核通過者始得畢業。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申請提前畢業，請依「本校行事曆」規定時間辦理，約為畢業學期之期中考後</a:t>
            </a:r>
            <a:r>
              <a:rPr lang="en-US" altLang="zh-TW" sz="3000" dirty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週內申請。</a:t>
            </a:r>
            <a:endParaRPr lang="zh-TW" altLang="en-US" sz="30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57280C-F15D-4E74-AD76-BC3D8A9FFB1D}" type="slidenum">
              <a:rPr lang="en-US" altLang="zh-TW" smtClean="0"/>
              <a:pPr>
                <a:defRPr/>
              </a:pPr>
              <a:t>2</a:t>
            </a:fld>
            <a:endParaRPr altLang="en-US"/>
          </a:p>
        </p:txBody>
      </p:sp>
      <p:graphicFrame>
        <p:nvGraphicFramePr>
          <p:cNvPr id="7" name="表格 6"/>
          <p:cNvGraphicFramePr>
            <a:graphicFrameLocks noGrp="1"/>
          </p:cNvGraphicFramePr>
          <p:nvPr/>
        </p:nvGraphicFramePr>
        <p:xfrm>
          <a:off x="1619250" y="1989138"/>
          <a:ext cx="4752976" cy="1371600"/>
        </p:xfrm>
        <a:graphic>
          <a:graphicData uri="http://schemas.openxmlformats.org/drawingml/2006/table">
            <a:tbl>
              <a:tblPr firstRow="1" bandRow="1"/>
              <a:tblGrid>
                <a:gridCol w="23764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764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二技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91449" marR="91449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四技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91449" marR="9144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4</a:t>
                      </a:r>
                      <a:r>
                        <a:rPr lang="zh-TW" sz="2400" kern="120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學期</a:t>
                      </a:r>
                      <a:r>
                        <a:rPr lang="zh-TW" altLang="en-US" sz="2400" kern="120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皆在學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91449" marR="91449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8</a:t>
                      </a:r>
                      <a:r>
                        <a:rPr lang="zh-TW" sz="2400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學期</a:t>
                      </a:r>
                      <a:r>
                        <a:rPr lang="zh-TW" altLang="en-US" sz="2400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皆在學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91449" marR="9144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altLang="en-US" sz="2400" kern="100" dirty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註：休學之學期不算在學。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91449" marR="91449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標題 1"/>
          <p:cNvSpPr>
            <a:spLocks noGrp="1"/>
          </p:cNvSpPr>
          <p:nvPr>
            <p:ph type="title"/>
          </p:nvPr>
        </p:nvSpPr>
        <p:spPr>
          <a:xfrm>
            <a:off x="762000" y="269875"/>
            <a:ext cx="8077200" cy="1143000"/>
          </a:xfrm>
        </p:spPr>
        <p:txBody>
          <a:bodyPr/>
          <a:lstStyle/>
          <a:p>
            <a:r>
              <a:rPr altLang="en-US" sz="3400">
                <a:latin typeface="華康中圓體" pitchFamily="49" charset="-120"/>
                <a:ea typeface="華康中圓體" pitchFamily="49" charset="-120"/>
              </a:rPr>
              <a:t>二、畢業自審：</a:t>
            </a:r>
            <a:endParaRPr altLang="en-US" sz="3400">
              <a:ea typeface="新細明體" charset="-120"/>
            </a:endParaRPr>
          </a:p>
        </p:txBody>
      </p:sp>
      <p:sp>
        <p:nvSpPr>
          <p:cNvPr id="8195" name="內容版面配置區 2"/>
          <p:cNvSpPr>
            <a:spLocks noGrp="1"/>
          </p:cNvSpPr>
          <p:nvPr>
            <p:ph idx="1"/>
          </p:nvPr>
        </p:nvSpPr>
        <p:spPr>
          <a:xfrm>
            <a:off x="762000" y="1341438"/>
            <a:ext cx="8077200" cy="5183187"/>
          </a:xfrm>
        </p:spPr>
        <p:txBody>
          <a:bodyPr>
            <a:normAutofit/>
          </a:bodyPr>
          <a:lstStyle/>
          <a:p>
            <a:r>
              <a:rPr altLang="en-US" sz="2800" dirty="0">
                <a:latin typeface="標楷體" pitchFamily="65" charset="-120"/>
                <a:ea typeface="標楷體" pitchFamily="65" charset="-120"/>
              </a:rPr>
              <a:t>畢業應修科目及學分數，係依入學時之課程規劃表修習。</a:t>
            </a:r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  <a:p>
            <a:r>
              <a:rPr altLang="en-US" sz="2800" dirty="0">
                <a:latin typeface="標楷體" pitchFamily="65" charset="-120"/>
                <a:ea typeface="標楷體" pitchFamily="65" charset="-120"/>
              </a:rPr>
              <a:t>至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  <a:hlinkClick r:id="rId2"/>
              </a:rPr>
              <a:t>學生資訊系統</a:t>
            </a:r>
            <a:r>
              <a:rPr altLang="en-US" sz="2800" dirty="0">
                <a:latin typeface="標楷體" pitchFamily="65" charset="-120"/>
                <a:ea typeface="標楷體" pitchFamily="65" charset="-120"/>
              </a:rPr>
              <a:t>＼畢業審核自審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>】</a:t>
            </a:r>
            <a:r>
              <a:rPr altLang="en-US" sz="2800" dirty="0">
                <a:latin typeface="標楷體" pitchFamily="65" charset="-120"/>
                <a:ea typeface="標楷體" pitchFamily="65" charset="-120"/>
              </a:rPr>
              <a:t>自我審核各應修類別是否有漏修。</a:t>
            </a:r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1200"/>
              </a:spcBef>
            </a:pPr>
            <a:r>
              <a:rPr altLang="en-US" sz="2800" dirty="0">
                <a:latin typeface="標楷體" pitchFamily="65" charset="-120"/>
                <a:ea typeface="標楷體" pitchFamily="65" charset="-120"/>
              </a:rPr>
              <a:t>「畢業審核自審」自三上起，即可自行上網查看。</a:t>
            </a:r>
          </a:p>
          <a:p>
            <a:pPr>
              <a:spcBef>
                <a:spcPts val="1200"/>
              </a:spcBef>
            </a:pPr>
            <a:r>
              <a:rPr altLang="en-US" sz="2800" dirty="0">
                <a:latin typeface="標楷體" pitchFamily="65" charset="-120"/>
                <a:ea typeface="標楷體" pitchFamily="65" charset="-120"/>
              </a:rPr>
              <a:t>校訂必修及專業必修，若為重補修課會對應至「自由選修」頁籤，請先與通識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教育中心</a:t>
            </a:r>
            <a:r>
              <a:rPr altLang="en-US" sz="2800" dirty="0">
                <a:latin typeface="標楷體" pitchFamily="65" charset="-120"/>
                <a:ea typeface="標楷體" pitchFamily="65" charset="-120"/>
              </a:rPr>
              <a:t>老師或系辦助教確認後，再於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>〔</a:t>
            </a:r>
            <a:r>
              <a:rPr altLang="en-US" sz="2800" dirty="0">
                <a:latin typeface="標楷體" pitchFamily="65" charset="-120"/>
                <a:ea typeface="標楷體" pitchFamily="65" charset="-120"/>
              </a:rPr>
              <a:t>自審異動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>〕</a:t>
            </a:r>
            <a:r>
              <a:rPr altLang="en-US" sz="2800" dirty="0">
                <a:latin typeface="標楷體" pitchFamily="65" charset="-120"/>
                <a:ea typeface="標楷體" pitchFamily="65" charset="-120"/>
              </a:rPr>
              <a:t>註記即可。</a:t>
            </a:r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1200"/>
              </a:spcBef>
            </a:pPr>
            <a:r>
              <a:rPr altLang="en-US" sz="2800" dirty="0">
                <a:latin typeface="標楷體" pitchFamily="65" charset="-120"/>
                <a:ea typeface="標楷體" pitchFamily="65" charset="-120"/>
              </a:rPr>
              <a:t>自審異動後，</a:t>
            </a:r>
            <a:r>
              <a:rPr altLang="en-US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須經系辦助教確認</a:t>
            </a:r>
            <a:r>
              <a:rPr altLang="en-US" sz="2800" dirty="0">
                <a:latin typeface="標楷體" pitchFamily="65" charset="-120"/>
                <a:ea typeface="標楷體" pitchFamily="65" charset="-120"/>
              </a:rPr>
              <a:t>並審核通過後，</a:t>
            </a:r>
            <a:r>
              <a:rPr altLang="en-US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才會對應至正確的位置</a:t>
            </a:r>
            <a:r>
              <a:rPr altLang="en-US" sz="2800" dirty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F162E3-4F41-4B5D-8B5C-F2B4DA4A8462}" type="slidenum">
              <a:rPr lang="en-US" altLang="zh-TW" smtClean="0"/>
              <a:pPr>
                <a:defRPr/>
              </a:pPr>
              <a:t>3</a:t>
            </a:fld>
            <a:endParaRPr altLang="en-US"/>
          </a:p>
        </p:txBody>
      </p:sp>
    </p:spTree>
  </p:cSld>
  <p:clrMapOvr>
    <a:masterClrMapping/>
  </p:clrMapOvr>
  <p:transition spd="slow">
    <p:wipe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762000" y="485775"/>
            <a:ext cx="8077200" cy="1503363"/>
          </a:xfrm>
        </p:spPr>
        <p:txBody>
          <a:bodyPr rtlCol="0">
            <a:normAutofit fontScale="90000"/>
          </a:bodyPr>
          <a:lstStyle/>
          <a:p>
            <a:pPr fontAlgn="auto">
              <a:lnSpc>
                <a:spcPts val="5500"/>
              </a:lnSpc>
              <a:spcBef>
                <a:spcPts val="600"/>
              </a:spcBef>
              <a:spcAft>
                <a:spcPts val="0"/>
              </a:spcAft>
              <a:defRPr/>
            </a:pPr>
            <a:r>
              <a:rPr altLang="en-US" sz="3800" dirty="0">
                <a:latin typeface="華康中圓體" pitchFamily="49" charset="-120"/>
                <a:ea typeface="華康中圓體" pitchFamily="49" charset="-120"/>
              </a:rPr>
              <a:t>三、</a:t>
            </a:r>
            <a:r>
              <a:rPr altLang="en-US" sz="3100" dirty="0">
                <a:latin typeface="華康中圓體" pitchFamily="49" charset="-120"/>
                <a:ea typeface="華康中圓體" pitchFamily="49" charset="-120"/>
              </a:rPr>
              <a:t>幼兒保育系</a:t>
            </a:r>
            <a:r>
              <a:rPr altLang="en-US" sz="31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（四日）</a:t>
            </a:r>
            <a:r>
              <a:rPr altLang="en-US" sz="3100" dirty="0">
                <a:latin typeface="華康中圓體" pitchFamily="49" charset="-120"/>
                <a:ea typeface="華康中圓體" pitchFamily="49" charset="-120"/>
              </a:rPr>
              <a:t>畢業資格應修學分數：</a:t>
            </a:r>
            <a:br>
              <a:rPr lang="en-US" altLang="zh-TW" sz="3800" dirty="0">
                <a:latin typeface="華康中圓體" pitchFamily="49" charset="-120"/>
                <a:ea typeface="華康中圓體" pitchFamily="49" charset="-120"/>
              </a:rPr>
            </a:br>
            <a:r>
              <a:rPr altLang="en-US" sz="3800" dirty="0">
                <a:latin typeface="華康中圓體" pitchFamily="49" charset="-120"/>
                <a:ea typeface="華康中圓體" pitchFamily="49" charset="-120"/>
              </a:rPr>
              <a:t>◎</a:t>
            </a:r>
            <a:r>
              <a:rPr altLang="en-US" sz="2900" dirty="0">
                <a:latin typeface="標楷體" pitchFamily="65" charset="-120"/>
                <a:ea typeface="標楷體" pitchFamily="65" charset="-120"/>
              </a:rPr>
              <a:t>適用課規：</a:t>
            </a:r>
            <a:r>
              <a:rPr lang="en-US" altLang="zh-TW" sz="2900" b="1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109</a:t>
            </a:r>
            <a:r>
              <a:rPr altLang="en-US" sz="2900" b="1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學年度入學適用</a:t>
            </a:r>
            <a:endParaRPr sz="2900" b="1" dirty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9219" name="Title 1"/>
          <p:cNvSpPr txBox="1">
            <a:spLocks/>
          </p:cNvSpPr>
          <p:nvPr/>
        </p:nvSpPr>
        <p:spPr bwMode="auto">
          <a:xfrm>
            <a:off x="827088" y="5445125"/>
            <a:ext cx="7921625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>
              <a:defRPr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>
              <a:defRPr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r>
              <a:rPr kumimoji="0" lang="en-US" altLang="zh-TW" sz="2000">
                <a:latin typeface="標楷體" pitchFamily="65" charset="-120"/>
                <a:ea typeface="標楷體" pitchFamily="65" charset="-120"/>
              </a:rPr>
              <a:t>※</a:t>
            </a:r>
            <a:r>
              <a:rPr kumimoji="0" lang="zh-TW" altLang="en-US" sz="2000">
                <a:latin typeface="標楷體" pitchFamily="65" charset="-120"/>
                <a:ea typeface="標楷體" pitchFamily="65" charset="-120"/>
              </a:rPr>
              <a:t>畢業自審：請至</a:t>
            </a:r>
            <a:r>
              <a:rPr kumimoji="0" lang="en-US" altLang="zh-TW" sz="2000">
                <a:latin typeface="標楷體" pitchFamily="65" charset="-120"/>
                <a:ea typeface="標楷體" pitchFamily="65" charset="-120"/>
              </a:rPr>
              <a:t>【</a:t>
            </a:r>
            <a:r>
              <a:rPr kumimoji="0" lang="zh-TW" altLang="en-US" sz="2000">
                <a:latin typeface="標楷體" pitchFamily="65" charset="-120"/>
                <a:ea typeface="標楷體" pitchFamily="65" charset="-120"/>
              </a:rPr>
              <a:t>學生資訊系統</a:t>
            </a:r>
            <a:r>
              <a:rPr kumimoji="0" lang="en-US" altLang="zh-TW" sz="2000">
                <a:latin typeface="標楷體" pitchFamily="65" charset="-120"/>
                <a:ea typeface="標楷體" pitchFamily="65" charset="-120"/>
              </a:rPr>
              <a:t>\</a:t>
            </a:r>
            <a:r>
              <a:rPr kumimoji="0" lang="zh-TW" altLang="en-US" sz="2000">
                <a:latin typeface="標楷體" pitchFamily="65" charset="-120"/>
                <a:ea typeface="標楷體" pitchFamily="65" charset="-120"/>
              </a:rPr>
              <a:t>畢業審核自審</a:t>
            </a:r>
            <a:r>
              <a:rPr kumimoji="0" lang="en-US" altLang="zh-TW" sz="2000">
                <a:latin typeface="標楷體" pitchFamily="65" charset="-120"/>
                <a:ea typeface="標楷體" pitchFamily="65" charset="-120"/>
              </a:rPr>
              <a:t>】</a:t>
            </a:r>
            <a:r>
              <a:rPr kumimoji="0" lang="zh-TW" altLang="en-US" sz="2000">
                <a:latin typeface="標楷體" pitchFamily="65" charset="-120"/>
                <a:ea typeface="標楷體" pitchFamily="65" charset="-120"/>
              </a:rPr>
              <a:t>先進行自審作業。</a:t>
            </a: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0549365"/>
              </p:ext>
            </p:extLst>
          </p:nvPr>
        </p:nvGraphicFramePr>
        <p:xfrm>
          <a:off x="900113" y="1989138"/>
          <a:ext cx="7775575" cy="3455988"/>
        </p:xfrm>
        <a:graphic>
          <a:graphicData uri="http://schemas.openxmlformats.org/drawingml/2006/table">
            <a:tbl>
              <a:tblPr/>
              <a:tblGrid>
                <a:gridCol w="1301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425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9366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6707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5136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7112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zh-TW" sz="2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charset="-120"/>
                      </a:endParaRPr>
                    </a:p>
                  </a:txBody>
                  <a:tcPr horzOverflow="overflow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 gridSpan="5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畢業資格審查項目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303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2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應修類別</a:t>
                      </a:r>
                      <a:endParaRPr kumimoji="0" lang="zh-TW" altLang="zh-TW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新細明體" charset="-120"/>
                      </a:endParaRPr>
                    </a:p>
                  </a:txBody>
                  <a:tcPr anchor="ctr" horzOverflow="overflow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校訂必修</a:t>
                      </a:r>
                      <a:endParaRPr lang="zh-TW" altLang="zh-TW" sz="2200" kern="100" dirty="0">
                        <a:effectLst/>
                        <a:latin typeface="Times New Roman"/>
                        <a:ea typeface="+mn-ea"/>
                        <a:cs typeface="新細明體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專業</a:t>
                      </a:r>
                      <a:endParaRPr kumimoji="0" lang="en-US" altLang="zh-TW" sz="2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新細明體" charset="-12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必修</a:t>
                      </a:r>
                      <a:endParaRPr kumimoji="0" lang="zh-TW" altLang="zh-TW" sz="2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新細明體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2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專業選修</a:t>
                      </a:r>
                      <a:endParaRPr kumimoji="0" lang="zh-TW" altLang="zh-TW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新細明體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自由</a:t>
                      </a:r>
                      <a:endParaRPr kumimoji="0" lang="en-US" altLang="zh-TW" sz="2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新細明體" charset="-12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選修</a:t>
                      </a:r>
                      <a:endParaRPr kumimoji="0" lang="en-US" altLang="zh-TW" sz="2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新細明體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總學</a:t>
                      </a:r>
                      <a:endParaRPr kumimoji="0" lang="en-US" altLang="zh-TW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新細明體" charset="-12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分數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1448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2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應修科目數及學分</a:t>
                      </a:r>
                      <a:endParaRPr kumimoji="0" lang="zh-TW" altLang="zh-TW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新細明體" charset="-120"/>
                      </a:endParaRPr>
                    </a:p>
                  </a:txBody>
                  <a:tcPr anchor="ctr" horzOverflow="overflow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13</a:t>
                      </a:r>
                      <a:r>
                        <a:rPr kumimoji="0" lang="zh-TW" altLang="zh-TW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科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30</a:t>
                      </a:r>
                      <a:r>
                        <a:rPr kumimoji="0" lang="zh-TW" altLang="zh-TW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學分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22</a:t>
                      </a:r>
                      <a:r>
                        <a:rPr kumimoji="0" lang="zh-TW" altLang="zh-TW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科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50</a:t>
                      </a:r>
                      <a:r>
                        <a:rPr kumimoji="0" lang="zh-TW" altLang="zh-TW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學分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最少應選修</a:t>
                      </a:r>
                      <a:r>
                        <a:rPr kumimoji="0" lang="en-US" altLang="zh-TW" sz="2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36</a:t>
                      </a:r>
                      <a:r>
                        <a:rPr kumimoji="0" lang="zh-TW" altLang="zh-TW" sz="2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學</a:t>
                      </a:r>
                      <a:r>
                        <a:rPr kumimoji="0" lang="zh-TW" altLang="zh-TW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分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12</a:t>
                      </a:r>
                      <a:r>
                        <a:rPr kumimoji="0" lang="zh-TW" altLang="zh-TW" sz="2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學</a:t>
                      </a:r>
                      <a:r>
                        <a:rPr kumimoji="0" lang="zh-TW" altLang="en-US" sz="2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分</a:t>
                      </a:r>
                      <a:endParaRPr kumimoji="0" lang="zh-TW" altLang="zh-TW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新細明體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128</a:t>
                      </a:r>
                      <a:r>
                        <a:rPr kumimoji="0" lang="zh-TW" altLang="zh-TW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學分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8FF068-CA00-494F-A405-8B54378CCD83}" type="slidenum">
              <a:rPr lang="en-US" altLang="zh-TW" smtClean="0"/>
              <a:pPr>
                <a:defRPr/>
              </a:pPr>
              <a:t>4</a:t>
            </a:fld>
            <a:endParaRPr altLang="en-US"/>
          </a:p>
        </p:txBody>
      </p:sp>
    </p:spTree>
    <p:custDataLst>
      <p:tags r:id="rId1"/>
    </p:custDataLst>
  </p:cSld>
  <p:clrMapOvr>
    <a:masterClrMapping/>
  </p:clrMapOvr>
  <p:transition spd="slow">
    <p:wipe dir="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8952EC-A021-4EFB-B1F3-A8265FADF8F9}" type="slidenum">
              <a:rPr lang="en-US" altLang="zh-TW" smtClean="0"/>
              <a:pPr>
                <a:defRPr/>
              </a:pPr>
              <a:t>5</a:t>
            </a:fld>
            <a:endParaRPr altLang="en-US"/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8088330"/>
              </p:ext>
            </p:extLst>
          </p:nvPr>
        </p:nvGraphicFramePr>
        <p:xfrm>
          <a:off x="971550" y="1341438"/>
          <a:ext cx="7777163" cy="4929595"/>
        </p:xfrm>
        <a:graphic>
          <a:graphicData uri="http://schemas.openxmlformats.org/drawingml/2006/table">
            <a:tbl>
              <a:tblPr/>
              <a:tblGrid>
                <a:gridCol w="13033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94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002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113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1288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2698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zh-TW" sz="2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charset="-120"/>
                      </a:endParaRPr>
                    </a:p>
                  </a:txBody>
                  <a:tcPr marT="45714" marB="45714" horzOverflow="overflow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 grid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畢業資格審查項目</a:t>
                      </a: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4126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2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應修類別</a:t>
                      </a:r>
                      <a:endParaRPr kumimoji="0" lang="zh-TW" altLang="zh-TW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新細明體" charset="-120"/>
                      </a:endParaRPr>
                    </a:p>
                  </a:txBody>
                  <a:tcPr marT="45714" marB="45714" anchor="ctr" horzOverflow="overflow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zh-TW" sz="26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校訂必修</a:t>
                      </a:r>
                      <a:endParaRPr lang="zh-TW" altLang="zh-TW" sz="2600" kern="100" dirty="0">
                        <a:effectLst/>
                        <a:latin typeface="Times New Roman"/>
                        <a:ea typeface="+mn-ea"/>
                        <a:cs typeface="新細明體"/>
                      </a:endParaRP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2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專業必修</a:t>
                      </a:r>
                      <a:endParaRPr kumimoji="0" lang="zh-TW" altLang="zh-TW" sz="2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新細明體" charset="-120"/>
                      </a:endParaRP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2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專業選修</a:t>
                      </a:r>
                      <a:endParaRPr kumimoji="0" lang="zh-TW" altLang="zh-TW" sz="2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新細明體" charset="-120"/>
                      </a:endParaRP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2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新細明體" charset="-120"/>
                        </a:rPr>
                        <a:t>自由選修</a:t>
                      </a:r>
                      <a:endParaRPr kumimoji="0" lang="zh-TW" altLang="zh-TW" sz="2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新細明體" charset="-120"/>
                      </a:endParaRP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6093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Arial" charset="0"/>
                        </a:rPr>
                        <a:t>備註</a:t>
                      </a:r>
                      <a:endParaRPr kumimoji="0" lang="zh-TW" altLang="zh-TW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Arial" charset="0"/>
                      </a:endParaRPr>
                    </a:p>
                  </a:txBody>
                  <a:tcPr marT="45714" marB="45714" anchor="ctr" horzOverflow="overflow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2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Arial" charset="0"/>
                        </a:rPr>
                        <a:t>除表列課程外，尚須修習「大學入門」及「創造力講座」</a:t>
                      </a:r>
                      <a:endParaRPr kumimoji="0" lang="zh-TW" altLang="zh-TW" sz="2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Arial" charset="0"/>
                      </a:endParaRP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Arial" charset="0"/>
                        </a:rPr>
                        <a:t>1.</a:t>
                      </a:r>
                      <a:r>
                        <a:rPr kumimoji="0" lang="zh-TW" altLang="zh-TW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Arial" charset="0"/>
                        </a:rPr>
                        <a:t>以系上開</a:t>
                      </a:r>
                      <a:r>
                        <a:rPr kumimoji="0" lang="zh-TW" altLang="en-US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Arial" charset="0"/>
                        </a:rPr>
                        <a:t>設</a:t>
                      </a:r>
                      <a:r>
                        <a:rPr kumimoji="0" lang="zh-TW" altLang="zh-TW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Arial" charset="0"/>
                        </a:rPr>
                        <a:t>之課程為主</a:t>
                      </a:r>
                      <a:endParaRPr kumimoji="0" lang="en-US" altLang="zh-TW" sz="2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Arial" charset="0"/>
                        </a:rPr>
                        <a:t>2.</a:t>
                      </a:r>
                      <a:r>
                        <a:rPr kumimoji="0" lang="zh-TW" altLang="en-US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Arial" charset="0"/>
                        </a:rPr>
                        <a:t>畢業應通過系辦規定之「資訊證照門檻」</a:t>
                      </a:r>
                      <a:endParaRPr kumimoji="0" lang="zh-TW" altLang="zh-TW" sz="2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Arial" charset="0"/>
                      </a:endParaRP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26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Arial" charset="0"/>
                        </a:rPr>
                        <a:t>多修</a:t>
                      </a:r>
                      <a:r>
                        <a:rPr kumimoji="0" lang="zh-TW" altLang="zh-TW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Arial" charset="0"/>
                        </a:rPr>
                        <a:t>之學分數</a:t>
                      </a:r>
                      <a:r>
                        <a:rPr kumimoji="0" lang="zh-TW" altLang="zh-TW" sz="26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Arial" charset="0"/>
                        </a:rPr>
                        <a:t>得</a:t>
                      </a:r>
                      <a:r>
                        <a:rPr kumimoji="0" lang="zh-TW" altLang="zh-TW" sz="2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Arial" charset="0"/>
                        </a:rPr>
                        <a:t>認列為自由選修</a:t>
                      </a:r>
                      <a:endParaRPr kumimoji="0" lang="zh-TW" altLang="zh-TW" sz="2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Arial" charset="0"/>
                      </a:endParaRP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pitchFamily="34" charset="0"/>
                          <a:ea typeface="新細明體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2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Arial" charset="0"/>
                        </a:rPr>
                        <a:t>得</a:t>
                      </a:r>
                      <a:r>
                        <a:rPr kumimoji="0" lang="zh-TW" altLang="en-US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  <a:cs typeface="Arial" charset="0"/>
                        </a:rPr>
                        <a:t>修習各系或通識課程</a:t>
                      </a:r>
                      <a:endParaRPr kumimoji="0" lang="zh-TW" altLang="zh-TW" sz="2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Arial" charset="0"/>
                      </a:endParaRPr>
                    </a:p>
                  </a:txBody>
                  <a:tcPr marT="45714" marB="45714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269875"/>
            <a:ext cx="8077200" cy="998538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altLang="en-US" sz="3400" dirty="0">
                <a:latin typeface="華康中圓體" pitchFamily="49" charset="-120"/>
                <a:ea typeface="華康中圓體" pitchFamily="49" charset="-120"/>
              </a:rPr>
              <a:t>四、幼兒保育系</a:t>
            </a:r>
            <a:r>
              <a:rPr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（四日）</a:t>
            </a:r>
            <a:r>
              <a:rPr altLang="en-US" sz="3400" dirty="0">
                <a:latin typeface="華康中圓體" pitchFamily="49" charset="-120"/>
                <a:ea typeface="華康中圓體" pitchFamily="49" charset="-120"/>
              </a:rPr>
              <a:t>畢業資格審查項目：</a:t>
            </a:r>
            <a:endParaRPr sz="3400" dirty="0">
              <a:latin typeface="華康中圓體" pitchFamily="49" charset="-120"/>
              <a:ea typeface="華康中圓體" pitchFamily="49" charset="-120"/>
            </a:endParaRPr>
          </a:p>
        </p:txBody>
      </p:sp>
    </p:spTree>
  </p:cSld>
  <p:clrMapOvr>
    <a:masterClrMapping/>
  </p:clrMapOvr>
  <p:transition spd="slow">
    <p:wipe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630238"/>
            <a:ext cx="8077200" cy="1143000"/>
          </a:xfrm>
        </p:spPr>
        <p:txBody>
          <a:bodyPr/>
          <a:lstStyle/>
          <a:p>
            <a:r>
              <a:rPr altLang="en-US" sz="3400" dirty="0">
                <a:latin typeface="華康中圓體" pitchFamily="49" charset="-120"/>
                <a:ea typeface="華康中圓體" pitchFamily="49" charset="-120"/>
              </a:rPr>
              <a:t>五、幼兒保育系</a:t>
            </a:r>
            <a:r>
              <a:rPr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（四日）</a:t>
            </a:r>
            <a:r>
              <a:rPr altLang="en-US" sz="3400" dirty="0">
                <a:latin typeface="華康中圓體" pitchFamily="49" charset="-120"/>
                <a:ea typeface="華康中圓體" pitchFamily="49" charset="-120"/>
              </a:rPr>
              <a:t>畢業資格：</a:t>
            </a:r>
            <a:br>
              <a:rPr lang="en-US" altLang="zh-TW" sz="3400" dirty="0">
                <a:latin typeface="華康中圓體" pitchFamily="49" charset="-120"/>
                <a:ea typeface="華康中圓體" pitchFamily="49" charset="-120"/>
              </a:rPr>
            </a:br>
            <a:r>
              <a:rPr altLang="en-US" sz="3400" dirty="0">
                <a:latin typeface="華康中圓體" pitchFamily="49" charset="-120"/>
                <a:ea typeface="華康中圓體" pitchFamily="49" charset="-120"/>
              </a:rPr>
              <a:t>注意事項－</a:t>
            </a:r>
            <a:r>
              <a:rPr lang="en-US" altLang="zh-TW" sz="3400" dirty="0">
                <a:latin typeface="華康中圓體" pitchFamily="49" charset="-120"/>
                <a:ea typeface="華康中圓體" pitchFamily="49" charset="-120"/>
              </a:rPr>
              <a:t>1</a:t>
            </a:r>
            <a:r>
              <a:rPr altLang="en-US" sz="3400" dirty="0">
                <a:latin typeface="華康中圓體" pitchFamily="49" charset="-120"/>
                <a:ea typeface="華康中圓體" pitchFamily="49" charset="-120"/>
              </a:rPr>
              <a:t>：</a:t>
            </a:r>
            <a:endParaRPr altLang="zh-TW" sz="3400" dirty="0"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27088" y="1700808"/>
            <a:ext cx="7921625" cy="4896693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altLang="zh-TW" sz="2400" dirty="0">
                <a:latin typeface="標楷體" pitchFamily="65" charset="-120"/>
                <a:ea typeface="標楷體" pitchFamily="65" charset="-120"/>
              </a:rPr>
              <a:t>非學年度課程，</a:t>
            </a:r>
            <a:r>
              <a:rPr altLang="zh-TW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同一科目名稱重</a:t>
            </a:r>
            <a:r>
              <a:rPr altLang="en-US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複</a:t>
            </a:r>
            <a:r>
              <a:rPr altLang="zh-TW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修習，第</a:t>
            </a:r>
            <a:r>
              <a:rPr lang="en-US" altLang="zh-TW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2</a:t>
            </a:r>
            <a:r>
              <a:rPr altLang="zh-TW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門</a:t>
            </a:r>
            <a:r>
              <a:rPr altLang="zh-TW" sz="24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不</a:t>
            </a:r>
            <a:r>
              <a:rPr altLang="en-US" sz="24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得</a:t>
            </a:r>
            <a:r>
              <a:rPr altLang="zh-TW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認列為畢業學分</a:t>
            </a:r>
            <a:r>
              <a:rPr altLang="zh-TW" sz="2400" dirty="0">
                <a:latin typeface="標楷體" pitchFamily="65" charset="-120"/>
                <a:ea typeface="標楷體" pitchFamily="65" charset="-120"/>
              </a:rPr>
              <a:t>，如：選項體育選修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2</a:t>
            </a:r>
            <a:r>
              <a:rPr altLang="zh-TW" sz="2400" dirty="0">
                <a:latin typeface="標楷體" pitchFamily="65" charset="-120"/>
                <a:ea typeface="標楷體" pitchFamily="65" charset="-120"/>
              </a:rPr>
              <a:t>次籃球課，第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2</a:t>
            </a:r>
            <a:r>
              <a:rPr altLang="zh-TW" sz="2400" dirty="0">
                <a:latin typeface="標楷體" pitchFamily="65" charset="-120"/>
                <a:ea typeface="標楷體" pitchFamily="65" charset="-120"/>
              </a:rPr>
              <a:t>次修習的籃球</a:t>
            </a:r>
            <a:r>
              <a:rPr altLang="zh-TW" sz="2400" b="1" dirty="0">
                <a:latin typeface="標楷體" pitchFamily="65" charset="-120"/>
                <a:ea typeface="標楷體" pitchFamily="65" charset="-120"/>
              </a:rPr>
              <a:t>不得列計</a:t>
            </a:r>
            <a:r>
              <a:rPr altLang="zh-TW" sz="2400" dirty="0">
                <a:latin typeface="標楷體" pitchFamily="65" charset="-120"/>
                <a:ea typeface="標楷體" pitchFamily="65" charset="-120"/>
              </a:rPr>
              <a:t>至畢業學分中，須再</a:t>
            </a:r>
            <a:r>
              <a:rPr altLang="en-US" sz="2400" dirty="0">
                <a:latin typeface="標楷體" pitchFamily="65" charset="-120"/>
                <a:ea typeface="標楷體" pitchFamily="65" charset="-120"/>
              </a:rPr>
              <a:t>補</a:t>
            </a:r>
            <a:r>
              <a:rPr altLang="zh-TW" sz="2400" dirty="0">
                <a:latin typeface="標楷體" pitchFamily="65" charset="-120"/>
                <a:ea typeface="標楷體" pitchFamily="65" charset="-120"/>
              </a:rPr>
              <a:t>修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1</a:t>
            </a:r>
            <a:r>
              <a:rPr altLang="zh-TW" sz="2400" dirty="0">
                <a:latin typeface="標楷體" pitchFamily="65" charset="-120"/>
                <a:ea typeface="標楷體" pitchFamily="65" charset="-120"/>
              </a:rPr>
              <a:t>門非籃球</a:t>
            </a:r>
            <a:r>
              <a:rPr altLang="en-US" sz="2400" dirty="0">
                <a:latin typeface="標楷體" pitchFamily="65" charset="-120"/>
                <a:ea typeface="標楷體" pitchFamily="65" charset="-120"/>
              </a:rPr>
              <a:t>課</a:t>
            </a:r>
            <a:r>
              <a:rPr altLang="zh-TW" sz="2400" dirty="0">
                <a:latin typeface="標楷體" pitchFamily="65" charset="-120"/>
                <a:ea typeface="標楷體" pitchFamily="65" charset="-120"/>
              </a:rPr>
              <a:t>之選項體育。</a:t>
            </a:r>
            <a:endParaRPr lang="en-US" altLang="zh-TW" sz="24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專業必修課程</a:t>
            </a:r>
            <a:r>
              <a:rPr lang="zh-TW" altLang="en-US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務必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修習系上開設之課程</a:t>
            </a:r>
            <a:r>
              <a:rPr lang="en-US" altLang="zh-TW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因應教保員</a:t>
            </a:r>
            <a:r>
              <a:rPr lang="en-US" altLang="zh-TW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32</a:t>
            </a:r>
            <a:r>
              <a:rPr lang="zh-TW" altLang="en-US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必修學分認證，</a:t>
            </a:r>
            <a:r>
              <a:rPr lang="en-US" altLang="zh-TW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32</a:t>
            </a:r>
            <a:r>
              <a:rPr lang="zh-TW" altLang="en-US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教保學分課名需與教育部規範之</a:t>
            </a:r>
            <a:r>
              <a:rPr lang="en-US" altLang="zh-TW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32</a:t>
            </a:r>
            <a:r>
              <a:rPr lang="zh-TW" altLang="en-US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教保學分課程規劃名稱完全相同，始得承認合格教保員身分</a:t>
            </a:r>
            <a:r>
              <a:rPr lang="en-US" altLang="zh-TW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) 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，因</a:t>
            </a:r>
            <a:r>
              <a:rPr lang="zh-TW" altLang="en-US" sz="24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延修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等因素未修習必修課程，須經系主任同意，始得修習系上規定之相近替代課程。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跨部修習學分全學程至多承認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12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學分。</a:t>
            </a:r>
            <a:endParaRPr lang="en-US" altLang="zh-TW" sz="24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24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創造力講座</a:t>
            </a:r>
            <a:r>
              <a:rPr lang="zh-TW" altLang="en-US" sz="2400" kern="100" dirty="0">
                <a:latin typeface="Times New Roman"/>
                <a:ea typeface="標楷體"/>
                <a:cs typeface="Arial"/>
              </a:rPr>
              <a:t>，為日間部四年制學生畢業門檻之一，可至</a:t>
            </a:r>
            <a:r>
              <a:rPr lang="en-US" altLang="zh-TW" sz="2400" kern="100" dirty="0">
                <a:latin typeface="Times New Roman"/>
                <a:ea typeface="標楷體"/>
                <a:cs typeface="Arial"/>
              </a:rPr>
              <a:t>【</a:t>
            </a:r>
            <a:r>
              <a:rPr lang="zh-TW" altLang="en-US" sz="2400" kern="100" dirty="0">
                <a:latin typeface="Times New Roman"/>
                <a:ea typeface="標楷體"/>
                <a:cs typeface="Arial"/>
              </a:rPr>
              <a:t>學生資訊系統＼畢業證照門檻</a:t>
            </a:r>
            <a:r>
              <a:rPr lang="en-US" altLang="zh-TW" sz="2400" kern="100" dirty="0">
                <a:latin typeface="Times New Roman"/>
                <a:ea typeface="標楷體"/>
                <a:cs typeface="Arial"/>
              </a:rPr>
              <a:t>】 </a:t>
            </a:r>
            <a:r>
              <a:rPr lang="zh-TW" altLang="en-US" sz="2400" kern="100" dirty="0">
                <a:latin typeface="Times New Roman"/>
                <a:ea typeface="標楷體"/>
                <a:cs typeface="Arial"/>
              </a:rPr>
              <a:t>查詢是否通過。</a:t>
            </a:r>
            <a:endParaRPr lang="en-US" altLang="zh-TW" sz="2400" dirty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勞作教育為必修，須２次成績及格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學則第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23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條規定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4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A687E6-35B1-45EC-B0A7-3B85D2B60BF0}" type="slidenum">
              <a:rPr lang="en-US" altLang="zh-TW" smtClean="0"/>
              <a:pPr>
                <a:defRPr/>
              </a:pPr>
              <a:t>6</a:t>
            </a:fld>
            <a:endParaRPr altLang="en-US"/>
          </a:p>
        </p:txBody>
      </p:sp>
    </p:spTree>
  </p:cSld>
  <p:clrMapOvr>
    <a:masterClrMapping/>
  </p:clrMapOvr>
  <p:transition spd="slow">
    <p:wipe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630238"/>
            <a:ext cx="8077200" cy="1143000"/>
          </a:xfrm>
        </p:spPr>
        <p:txBody>
          <a:bodyPr/>
          <a:lstStyle/>
          <a:p>
            <a:r>
              <a:rPr altLang="en-US" sz="3400" dirty="0">
                <a:latin typeface="華康中圓體" pitchFamily="49" charset="-120"/>
                <a:ea typeface="華康中圓體" pitchFamily="49" charset="-120"/>
              </a:rPr>
              <a:t>五、幼兒保育系</a:t>
            </a:r>
            <a:r>
              <a:rPr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（四日）</a:t>
            </a:r>
            <a:r>
              <a:rPr altLang="en-US" sz="3400" dirty="0">
                <a:latin typeface="華康中圓體" pitchFamily="49" charset="-120"/>
                <a:ea typeface="華康中圓體" pitchFamily="49" charset="-120"/>
              </a:rPr>
              <a:t>畢業資格：</a:t>
            </a:r>
            <a:br>
              <a:rPr lang="en-US" altLang="zh-TW" sz="3400" dirty="0">
                <a:latin typeface="華康中圓體" pitchFamily="49" charset="-120"/>
                <a:ea typeface="華康中圓體" pitchFamily="49" charset="-120"/>
              </a:rPr>
            </a:br>
            <a:r>
              <a:rPr altLang="en-US" sz="3400" dirty="0">
                <a:latin typeface="華康中圓體" pitchFamily="49" charset="-120"/>
                <a:ea typeface="華康中圓體" pitchFamily="49" charset="-120"/>
              </a:rPr>
              <a:t>注意事項－</a:t>
            </a:r>
            <a:r>
              <a:rPr lang="en-US" altLang="zh-TW" sz="3400" dirty="0">
                <a:latin typeface="華康中圓體" pitchFamily="49" charset="-120"/>
                <a:ea typeface="華康中圓體" pitchFamily="49" charset="-120"/>
              </a:rPr>
              <a:t>2</a:t>
            </a:r>
            <a:r>
              <a:rPr altLang="en-US" sz="3400" dirty="0">
                <a:latin typeface="華康中圓體" pitchFamily="49" charset="-120"/>
                <a:ea typeface="華康中圓體" pitchFamily="49" charset="-120"/>
              </a:rPr>
              <a:t>：</a:t>
            </a:r>
            <a:endParaRPr altLang="zh-TW" sz="34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2291" name="Title 1"/>
          <p:cNvSpPr txBox="1">
            <a:spLocks/>
          </p:cNvSpPr>
          <p:nvPr/>
        </p:nvSpPr>
        <p:spPr bwMode="auto">
          <a:xfrm>
            <a:off x="827088" y="1628775"/>
            <a:ext cx="7921625" cy="453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>
              <a:defRPr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>
              <a:defRPr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endParaRPr kumimoji="0" lang="zh-TW" altLang="en-US" sz="180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042988" y="1916113"/>
            <a:ext cx="7705725" cy="468153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「邏輯思考與運算」課程人文學院學生須取得學分使得畢業，修課學分認列為「專業必修」。</a:t>
            </a:r>
          </a:p>
          <a:p>
            <a:pPr fontAlgn="auto">
              <a:spcAft>
                <a:spcPts val="0"/>
              </a:spcAft>
              <a:defRPr/>
            </a:pPr>
            <a:endParaRPr lang="en-US" altLang="zh-TW" sz="3000" dirty="0">
              <a:latin typeface="標楷體" pitchFamily="65" charset="-120"/>
              <a:ea typeface="標楷體" pitchFamily="65" charset="-120"/>
            </a:endParaRPr>
          </a:p>
          <a:p>
            <a:pPr marL="457200" indent="-45720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altLang="zh-TW" sz="3000" dirty="0">
                <a:latin typeface="標楷體" panose="03000509000000000000" pitchFamily="65" charset="-120"/>
                <a:ea typeface="標楷體" panose="03000509000000000000" pitchFamily="65" charset="-120"/>
              </a:rPr>
              <a:t>本系學生應於畢業前取得一項本系所規範之證照考試證書，證照項目請參閱</a:t>
            </a:r>
            <a:r>
              <a:rPr lang="zh-TW" altLang="zh-TW" sz="3000" dirty="0">
                <a:latin typeface="標楷體" panose="03000509000000000000" pitchFamily="65" charset="-120"/>
                <a:ea typeface="標楷體" panose="03000509000000000000" pitchFamily="65" charset="-120"/>
              </a:rPr>
              <a:t>本系另定之</a:t>
            </a:r>
            <a:r>
              <a:rPr altLang="zh-TW" sz="3000" dirty="0">
                <a:latin typeface="標楷體" panose="03000509000000000000" pitchFamily="65" charset="-120"/>
                <a:ea typeface="標楷體" panose="03000509000000000000" pitchFamily="65" charset="-120"/>
              </a:rPr>
              <a:t>規範表</a:t>
            </a:r>
            <a:r>
              <a:rPr altLang="en-US" sz="3000" dirty="0">
                <a:latin typeface="標楷體" panose="03000509000000000000" pitchFamily="65" charset="-120"/>
                <a:ea typeface="標楷體" panose="03000509000000000000" pitchFamily="65" charset="-120"/>
              </a:rPr>
              <a:t>如</a:t>
            </a:r>
            <a:r>
              <a:rPr altLang="en-US" sz="30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附件</a:t>
            </a:r>
            <a:r>
              <a:rPr altLang="zh-TW" sz="3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altLang="en-US" sz="3000" dirty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pPr fontAlgn="auto">
              <a:spcAft>
                <a:spcPts val="0"/>
              </a:spcAft>
              <a:defRPr/>
            </a:pPr>
            <a:endParaRPr lang="en-US" altLang="zh-TW" sz="3000" dirty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pPr marL="457200" indent="-45720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zh-TW" altLang="en-US" sz="3000" dirty="0">
                <a:latin typeface="標楷體" panose="03000509000000000000" pitchFamily="65" charset="-120"/>
                <a:ea typeface="標楷體" panose="03000509000000000000" pitchFamily="65" charset="-120"/>
              </a:rPr>
              <a:t>本系學生應於畢業前取得</a:t>
            </a:r>
            <a:r>
              <a:rPr lang="en-US" altLang="zh-TW" sz="3000" dirty="0">
                <a:latin typeface="標楷體" panose="03000509000000000000" pitchFamily="65" charset="-120"/>
                <a:ea typeface="標楷體" panose="03000509000000000000" pitchFamily="65" charset="-120"/>
              </a:rPr>
              <a:t>TQC</a:t>
            </a:r>
            <a:r>
              <a:rPr lang="zh-TW" altLang="en-US" sz="3000" dirty="0">
                <a:latin typeface="標楷體" panose="03000509000000000000" pitchFamily="65" charset="-120"/>
                <a:ea typeface="標楷體" panose="03000509000000000000" pitchFamily="65" charset="-120"/>
              </a:rPr>
              <a:t>實用級簡報</a:t>
            </a:r>
            <a:r>
              <a:rPr lang="en-US" altLang="zh-TW" sz="3000" dirty="0">
                <a:latin typeface="標楷體" panose="03000509000000000000" pitchFamily="65" charset="-120"/>
                <a:ea typeface="標楷體" panose="03000509000000000000" pitchFamily="65" charset="-120"/>
              </a:rPr>
              <a:t>(PowerPoint)</a:t>
            </a:r>
            <a:r>
              <a:rPr lang="zh-TW" altLang="en-US" sz="3000" dirty="0">
                <a:latin typeface="標楷體" panose="03000509000000000000" pitchFamily="65" charset="-120"/>
                <a:ea typeface="標楷體" panose="03000509000000000000" pitchFamily="65" charset="-120"/>
              </a:rPr>
              <a:t>證照，通過檢定</a:t>
            </a:r>
            <a:r>
              <a:rPr altLang="zh-TW" sz="3000" dirty="0">
                <a:latin typeface="標楷體" panose="03000509000000000000" pitchFamily="65" charset="-120"/>
                <a:ea typeface="標楷體" panose="03000509000000000000" pitchFamily="65" charset="-120"/>
              </a:rPr>
              <a:t>始得畢業。</a:t>
            </a:r>
            <a:endParaRPr lang="en-US" altLang="zh-TW" sz="3000" dirty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0" name="投影片編號版面配置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09B884-6CB7-4E56-9379-36A82A12365D}" type="slidenum">
              <a:rPr lang="en-US" altLang="zh-TW" smtClean="0"/>
              <a:pPr>
                <a:defRPr/>
              </a:pPr>
              <a:t>7</a:t>
            </a:fld>
            <a:endParaRPr altLang="en-US"/>
          </a:p>
        </p:txBody>
      </p:sp>
    </p:spTree>
  </p:cSld>
  <p:clrMapOvr>
    <a:masterClrMapping/>
  </p:clrMapOvr>
  <p:transition spd="slow">
    <p:wipe dir="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83568" y="1426345"/>
            <a:ext cx="8155632" cy="5161780"/>
          </a:xfrm>
        </p:spPr>
        <p:txBody>
          <a:bodyPr>
            <a:normAutofit fontScale="40000" lnSpcReduction="20000"/>
          </a:bodyPr>
          <a:lstStyle/>
          <a:p>
            <a:pPr marL="36000" indent="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zh-TW" altLang="en-US" sz="7600" dirty="0">
                <a:latin typeface="標楷體" panose="03000509000000000000" pitchFamily="65" charset="-120"/>
                <a:ea typeface="標楷體" panose="03000509000000000000" pitchFamily="65" charset="-120"/>
              </a:rPr>
              <a:t>本系學生畢業前須從下列每一專業選修分類中，各選一門課程列為本系必選修科目，唯「嬰幼兒照護與早期療育」分類中需修讀嬰幼兒照護與早期療育各一門。</a:t>
            </a:r>
            <a:endParaRPr lang="en-US" altLang="zh-TW" sz="7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000" indent="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en-US" altLang="zh-TW" sz="7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000" indent="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zh-TW" altLang="en-US" sz="7600" dirty="0">
                <a:latin typeface="標楷體" panose="03000509000000000000" pitchFamily="65" charset="-120"/>
                <a:ea typeface="標楷體" panose="03000509000000000000" pitchFamily="65" charset="-120"/>
              </a:rPr>
              <a:t>◎蒙特梭利教育 </a:t>
            </a:r>
            <a:endParaRPr lang="en-US" altLang="zh-TW" sz="7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000" indent="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altLang="en-US" sz="7600" dirty="0">
                <a:latin typeface="標楷體" panose="03000509000000000000" pitchFamily="65" charset="-120"/>
                <a:ea typeface="標楷體" panose="03000509000000000000" pitchFamily="65" charset="-120"/>
              </a:rPr>
              <a:t>◎</a:t>
            </a:r>
            <a:r>
              <a:rPr lang="zh-TW" altLang="en-US" sz="7600" dirty="0">
                <a:latin typeface="標楷體" panose="03000509000000000000" pitchFamily="65" charset="-120"/>
                <a:ea typeface="標楷體" panose="03000509000000000000" pitchFamily="65" charset="-120"/>
              </a:rPr>
              <a:t>嬰幼兒照護與早期療育</a:t>
            </a:r>
            <a:endParaRPr lang="en-US" altLang="zh-TW" sz="7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000" indent="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altLang="en-US" sz="7600" dirty="0">
                <a:latin typeface="標楷體" panose="03000509000000000000" pitchFamily="65" charset="-120"/>
                <a:ea typeface="標楷體" panose="03000509000000000000" pitchFamily="65" charset="-120"/>
              </a:rPr>
              <a:t>◎幼兒語</a:t>
            </a:r>
            <a:r>
              <a:rPr lang="zh-TW" altLang="en-US" sz="7600" dirty="0">
                <a:latin typeface="標楷體" panose="03000509000000000000" pitchFamily="65" charset="-120"/>
                <a:ea typeface="標楷體" panose="03000509000000000000" pitchFamily="65" charset="-120"/>
              </a:rPr>
              <a:t>文</a:t>
            </a:r>
            <a:endParaRPr lang="en-US" altLang="zh-TW" sz="7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000" indent="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zh-TW" altLang="en-US" sz="7600" dirty="0">
                <a:latin typeface="標楷體" panose="03000509000000000000" pitchFamily="65" charset="-120"/>
                <a:ea typeface="標楷體" panose="03000509000000000000" pitchFamily="65" charset="-120"/>
              </a:rPr>
              <a:t>◎幼兒表現</a:t>
            </a:r>
            <a:endParaRPr lang="en-US" altLang="zh-TW" sz="7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000" indent="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en-US" altLang="zh-TW" sz="7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000" indent="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zh-TW" altLang="en-US" sz="7600" dirty="0">
                <a:latin typeface="標楷體" panose="03000509000000000000" pitchFamily="65" charset="-120"/>
                <a:ea typeface="標楷體" panose="03000509000000000000" pitchFamily="65" charset="-120"/>
              </a:rPr>
              <a:t>各專業選修分類課程，請參考</a:t>
            </a:r>
            <a:r>
              <a:rPr lang="zh-TW" altLang="en-US" sz="7600" dirty="0"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課程規劃表</a:t>
            </a:r>
            <a:r>
              <a:rPr lang="zh-TW" altLang="en-US" sz="76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7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1AC52B-C756-4072-8952-BB21E4F89929}" type="slidenum">
              <a:rPr lang="en-US" altLang="zh-TW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14340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269875"/>
            <a:ext cx="8077200" cy="1143000"/>
          </a:xfrm>
        </p:spPr>
        <p:txBody>
          <a:bodyPr/>
          <a:lstStyle/>
          <a:p>
            <a:r>
              <a:rPr altLang="en-US" sz="3400" dirty="0">
                <a:latin typeface="華康中圓體" pitchFamily="49" charset="-120"/>
                <a:ea typeface="華康中圓體" pitchFamily="49" charset="-120"/>
              </a:rPr>
              <a:t>五、幼兒保育系</a:t>
            </a:r>
            <a:r>
              <a:rPr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（四日）</a:t>
            </a:r>
            <a:r>
              <a:rPr altLang="en-US" sz="3400" dirty="0">
                <a:latin typeface="華康中圓體" pitchFamily="49" charset="-120"/>
                <a:ea typeface="華康中圓體" pitchFamily="49" charset="-120"/>
              </a:rPr>
              <a:t>畢業資格：</a:t>
            </a:r>
            <a:br>
              <a:rPr lang="en-US" altLang="zh-TW" sz="3400" dirty="0">
                <a:latin typeface="華康中圓體" pitchFamily="49" charset="-120"/>
                <a:ea typeface="華康中圓體" pitchFamily="49" charset="-120"/>
              </a:rPr>
            </a:br>
            <a:r>
              <a:rPr altLang="en-US" sz="3400" dirty="0">
                <a:latin typeface="華康中圓體" pitchFamily="49" charset="-120"/>
                <a:ea typeface="華康中圓體" pitchFamily="49" charset="-120"/>
              </a:rPr>
              <a:t>注意事項－</a:t>
            </a:r>
            <a:r>
              <a:rPr lang="en-US" altLang="zh-TW" sz="3400" dirty="0">
                <a:latin typeface="華康中圓體" pitchFamily="49" charset="-120"/>
                <a:ea typeface="華康中圓體" pitchFamily="49" charset="-120"/>
              </a:rPr>
              <a:t>3</a:t>
            </a:r>
            <a:r>
              <a:rPr altLang="en-US" sz="3400" dirty="0">
                <a:latin typeface="華康中圓體" pitchFamily="49" charset="-120"/>
                <a:ea typeface="華康中圓體" pitchFamily="49" charset="-120"/>
              </a:rPr>
              <a:t>：</a:t>
            </a:r>
            <a:endParaRPr altLang="zh-TW" sz="3400" b="1" dirty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ransition spd="slow">
    <p:wipe dir="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F4727C21-0E55-42A4-AE73-F5047DF24B42}" type="slidenum">
              <a:rPr lang="en-US" altLang="zh-TW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395536" y="1556792"/>
            <a:ext cx="8352928" cy="4536504"/>
          </a:xfrm>
        </p:spPr>
        <p:txBody>
          <a:bodyPr>
            <a:noAutofit/>
          </a:bodyPr>
          <a:lstStyle/>
          <a:p>
            <a:pPr algn="ctr">
              <a:spcBef>
                <a:spcPts val="1200"/>
              </a:spcBef>
              <a:defRPr lang="zh-TW"/>
            </a:pPr>
            <a:r>
              <a:rPr lang="en-US" altLang="zh-TW" sz="8000" dirty="0">
                <a:solidFill>
                  <a:srgbClr val="0000FF"/>
                </a:solidFill>
              </a:rPr>
              <a:t>Q&amp;A</a:t>
            </a:r>
            <a:br>
              <a:rPr lang="en-US" altLang="zh-TW" sz="6000" dirty="0">
                <a:solidFill>
                  <a:schemeClr val="tx1"/>
                </a:solidFill>
              </a:rPr>
            </a:br>
            <a:br>
              <a:rPr lang="en-US" altLang="zh-TW" sz="2000" dirty="0">
                <a:solidFill>
                  <a:schemeClr val="tx1"/>
                </a:solidFill>
              </a:rPr>
            </a:br>
            <a:r>
              <a:rPr lang="zh-TW" altLang="en-US" sz="6000" dirty="0">
                <a:solidFill>
                  <a:schemeClr val="tx1"/>
                </a:solidFill>
              </a:rPr>
              <a:t>是否仍有</a:t>
            </a:r>
            <a:r>
              <a:rPr lang="zh-TW" sz="6000" dirty="0">
                <a:solidFill>
                  <a:schemeClr val="tx1"/>
                </a:solidFill>
              </a:rPr>
              <a:t>問題?</a:t>
            </a:r>
            <a:br>
              <a:rPr lang="en-US" altLang="zh-TW" sz="6000" dirty="0">
                <a:solidFill>
                  <a:schemeClr val="tx1"/>
                </a:solidFill>
              </a:rPr>
            </a:br>
            <a:r>
              <a:rPr lang="zh-TW" altLang="en-US" sz="3000" dirty="0">
                <a:solidFill>
                  <a:schemeClr val="bg1"/>
                </a:solidFill>
              </a:rPr>
              <a:t>．</a:t>
            </a:r>
            <a:br>
              <a:rPr lang="en-US" altLang="zh-TW" sz="6000" dirty="0">
                <a:solidFill>
                  <a:schemeClr val="tx1"/>
                </a:solidFill>
              </a:rPr>
            </a:br>
            <a:r>
              <a:rPr lang="en-US" altLang="zh-TW" b="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sym typeface="Wingdings" pitchFamily="2" charset="2"/>
              </a:rPr>
              <a:t></a:t>
            </a:r>
            <a:r>
              <a:rPr lang="zh-TW" altLang="en-US" b="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請先上網查看</a:t>
            </a:r>
            <a:r>
              <a:rPr lang="en-US" altLang="zh-TW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3"/>
              </a:rPr>
              <a:t>【</a:t>
            </a:r>
            <a:r>
              <a:rPr lang="zh-TW" altLang="en-US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3"/>
              </a:rPr>
              <a:t>畢業生專區</a:t>
            </a:r>
            <a:r>
              <a:rPr lang="en-US" altLang="zh-TW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3"/>
              </a:rPr>
              <a:t>】</a:t>
            </a:r>
            <a:r>
              <a:rPr lang="zh-TW" altLang="en-US" b="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資訊</a:t>
            </a:r>
            <a:br>
              <a:rPr lang="en-US" altLang="zh-TW" b="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sz="2200" b="0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.</a:t>
            </a:r>
            <a:br>
              <a:rPr lang="en-US" altLang="zh-TW" b="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b="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『</a:t>
            </a:r>
            <a:r>
              <a:rPr lang="zh-TW" altLang="en-US" b="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各系畢業資格審核注意事項</a:t>
            </a:r>
            <a:r>
              <a:rPr lang="en-US" altLang="zh-TW" b="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』</a:t>
            </a:r>
            <a:endParaRPr lang="zh-TW" sz="6000" b="0" dirty="0">
              <a:solidFill>
                <a:srgbClr val="7030A0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03927288"/>
      </p:ext>
    </p:extLst>
  </p:cSld>
  <p:clrMapOvr>
    <a:masterClrMapping/>
  </p:clrMapOvr>
  <p:transition spd="slow">
    <p:wipe dir="d"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yI2DOt6RzRcU51QxdhNewL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heme/theme1.xml><?xml version="1.0" encoding="utf-8"?>
<a:theme xmlns:a="http://schemas.openxmlformats.org/drawingml/2006/main" name="訓練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Training</Template>
  <TotalTime>0</TotalTime>
  <Words>869</Words>
  <Application>Microsoft Office PowerPoint</Application>
  <PresentationFormat>如螢幕大小 (4:3)</PresentationFormat>
  <Paragraphs>117</Paragraphs>
  <Slides>10</Slides>
  <Notes>2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9" baseType="lpstr">
      <vt:lpstr>華康中圓體</vt:lpstr>
      <vt:lpstr>新細明體</vt:lpstr>
      <vt:lpstr>標楷體</vt:lpstr>
      <vt:lpstr>Arial</vt:lpstr>
      <vt:lpstr>Calibri</vt:lpstr>
      <vt:lpstr>Georgia</vt:lpstr>
      <vt:lpstr>Times New Roman</vt:lpstr>
      <vt:lpstr>Wingdings</vt:lpstr>
      <vt:lpstr>訓練</vt:lpstr>
      <vt:lpstr>朝陽科技大學 112學年度第1學期應屆畢業生  畢業資格審核注意事項  　－幼兒保育系(日間部)           109學年入學適用</vt:lpstr>
      <vt:lpstr>一、應屆畢業生規定：</vt:lpstr>
      <vt:lpstr>二、畢業自審：</vt:lpstr>
      <vt:lpstr>三、幼兒保育系（四日）畢業資格應修學分數： ◎適用課規：109學年度入學適用</vt:lpstr>
      <vt:lpstr>四、幼兒保育系（四日）畢業資格審查項目：</vt:lpstr>
      <vt:lpstr>五、幼兒保育系（四日）畢業資格： 注意事項－1：</vt:lpstr>
      <vt:lpstr>五、幼兒保育系（四日）畢業資格： 注意事項－2：</vt:lpstr>
      <vt:lpstr>五、幼兒保育系（四日）畢業資格： 注意事項－3：</vt:lpstr>
      <vt:lpstr>Q&amp;A  是否仍有問題? ． 請先上網查看【畢業生專區】資訊 . 『各系畢業資格審核注意事項』</vt:lpstr>
      <vt:lpstr>洽詢單位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2015-11-09T06:45:29Z</dcterms:created>
  <dcterms:modified xsi:type="dcterms:W3CDTF">2023-05-18T07:46:12Z</dcterms:modified>
</cp:coreProperties>
</file>