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3.xml" ContentType="application/vnd.openxmlformats-officedocument.presentationml.notesSlide+xml"/>
  <Override PartName="/ppt/tags/tag12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291" r:id="rId3"/>
    <p:sldId id="292" r:id="rId4"/>
    <p:sldId id="261" r:id="rId5"/>
    <p:sldId id="290" r:id="rId6"/>
    <p:sldId id="287" r:id="rId7"/>
    <p:sldId id="289" r:id="rId8"/>
    <p:sldId id="288" r:id="rId9"/>
    <p:sldId id="277" r:id="rId10"/>
    <p:sldId id="293" r:id="rId11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  <p14:sldId id="289"/>
            <p14:sldId id="288"/>
          </p14:sldIdLst>
        </p14:section>
        <p14:section name="Q&amp;A" id="{E3CD9225-6C15-4498-856B-A5B8B23871A6}">
          <p14:sldIdLst>
            <p14:sldId id="277"/>
          </p14:sldIdLst>
        </p14:section>
        <p14:section name="洽詢單位" id="{BFE0D8C7-5F8A-463F-BADE-5D63478EB255}">
          <p14:sldIdLst>
            <p14:sldId id="29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>
        <p:scale>
          <a:sx n="80" d="100"/>
          <a:sy n="80" d="100"/>
        </p:scale>
        <p:origin x="-2628" y="-7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11/29/2018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2018/11/29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9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693FD4-8F83-4EF7-AC3F-0DC0388986B0}" type="slidenum">
              <a:rPr lang="en-US" altLang="zh-TW" smtClean="0"/>
              <a:pPr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8195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6" Type="http://schemas.openxmlformats.org/officeDocument/2006/relationships/hyperlink" Target="http://www.flc.cyut.edu.tw/FLC_web/Lang/Courses1.aspx" TargetMode="External"/><Relationship Id="rId5" Type="http://schemas.openxmlformats.org/officeDocument/2006/relationships/hyperlink" Target="http://www.flc.cyut.edu.tw/FLC_web/Lang/Courses3.aspx" TargetMode="External"/><Relationship Id="rId4" Type="http://schemas.openxmlformats.org/officeDocument/2006/relationships/hyperlink" Target="http://www.ge.cyut.edu.tw/cyutge/course.php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dmin.cyut.edu.tw/student/loginstu.asp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hyperlink" Target="http://www.ge.cyut.edu.tw/cyutge/course.php" TargetMode="Externa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c.cyut.edu.tw/FLC_web/Lang/Download.aspx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wdept.cyut.edu.tw/bin/home.php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hyperlink" Target="main-graduate.htm" TargetMode="External"/><Relationship Id="rId4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3960440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107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－</a:t>
            </a:r>
            <a:r>
              <a:rPr lang="zh-TW" altLang="en-US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社會工作</a:t>
            </a: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endParaRPr lang="zh-TW" sz="2900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707904" y="5369024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104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學年度課程規劃表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10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2780928"/>
            <a:ext cx="8496944" cy="381642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6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7692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4"/>
              </a:rPr>
              <a:t>通識課程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請洽通識中心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  <a:hlinkClick r:id="rId5"/>
              </a:rPr>
              <a:t>外語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  <a:hlinkClick r:id="rId5"/>
              </a:rPr>
              <a:t>能力檢定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  <a:hlinkClick r:id="rId6"/>
              </a:rPr>
              <a:t>大一大二英文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，請洽語言中心助教（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7524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7525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創造力講座，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請洽三創教育與發展中心（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3200" smtClean="0">
                <a:latin typeface="標楷體" pitchFamily="65" charset="-120"/>
                <a:ea typeface="標楷體" pitchFamily="65" charset="-120"/>
              </a:rPr>
              <a:t>6302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勞作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教育，請洽學務處服務學習組（分機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5042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5044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)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　 日間部學生：請洽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註冊組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 進修部學生</a:t>
            </a:r>
            <a:r>
              <a:rPr lang="zh-TW" altLang="zh-TW" sz="3200" dirty="0"/>
              <a:t>：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請洽進修教學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4652~4654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69269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282335" y="1700808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954635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/>
                <a:gridCol w="2376264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340769"/>
            <a:ext cx="8077200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hlinkClick r:id="rId2"/>
              </a:rPr>
              <a:t>學生資訊系統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才會對應至正確的位置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社工系（四日）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104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445224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3834107"/>
              </p:ext>
            </p:extLst>
          </p:nvPr>
        </p:nvGraphicFramePr>
        <p:xfrm>
          <a:off x="899592" y="1988840"/>
          <a:ext cx="7776863" cy="3456384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433398"/>
                <a:gridCol w="1382931"/>
                <a:gridCol w="1410843"/>
                <a:gridCol w="1202623"/>
                <a:gridCol w="1044162"/>
              </a:tblGrid>
              <a:tr h="711111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13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校訂必修</a:t>
                      </a:r>
                      <a:endParaRPr lang="zh-TW" altLang="zh-TW" sz="24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614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最少應選修</a:t>
                      </a: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4455735"/>
              </p:ext>
            </p:extLst>
          </p:nvPr>
        </p:nvGraphicFramePr>
        <p:xfrm>
          <a:off x="971600" y="1340768"/>
          <a:ext cx="7776863" cy="4686016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649422"/>
                <a:gridCol w="1800200"/>
                <a:gridCol w="1512168"/>
                <a:gridCol w="1512167"/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3"/>
                        </a:rPr>
                        <a:t>校訂必修</a:t>
                      </a:r>
                      <a:endParaRPr lang="zh-TW" altLang="zh-TW" sz="26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除</a:t>
                      </a:r>
                      <a:r>
                        <a:rPr lang="zh-TW" sz="1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表列課程外，尚須修習「大學入門」及「創造力講座</a:t>
                      </a:r>
                      <a:r>
                        <a:rPr 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」</a:t>
                      </a:r>
                      <a:endParaRPr lang="en-US" altLang="zh-TW" sz="1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通過本校外語能力畢業指標</a:t>
                      </a:r>
                      <a:endParaRPr lang="zh-TW" sz="1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</a:t>
                      </a:r>
                      <a:r>
                        <a:rPr lang="zh-TW" sz="1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系上開立之課程</a:t>
                      </a:r>
                      <a:r>
                        <a:rPr 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為主</a:t>
                      </a:r>
                      <a:endParaRPr lang="en-US" altLang="zh-TW" sz="1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畢業應通過系辦規定之「資訊證照門檻」</a:t>
                      </a:r>
                      <a:endParaRPr lang="zh-TW" sz="1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 </a:t>
                      </a: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至少須完成</a:t>
                      </a:r>
                      <a:r>
                        <a:rPr lang="en-US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</a:t>
                      </a: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模組課程</a:t>
                      </a:r>
                      <a:r>
                        <a:rPr lang="en-US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(3</a:t>
                      </a: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門課</a:t>
                      </a:r>
                      <a:r>
                        <a:rPr lang="en-US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)</a:t>
                      </a: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之修讀，並在其他模組至少修讀</a:t>
                      </a:r>
                      <a:r>
                        <a:rPr lang="en-US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</a:t>
                      </a: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門課</a:t>
                      </a:r>
                      <a:r>
                        <a:rPr lang="en-US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(</a:t>
                      </a: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同</a:t>
                      </a:r>
                      <a:r>
                        <a:rPr lang="en-US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</a:t>
                      </a: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模組</a:t>
                      </a:r>
                      <a:r>
                        <a:rPr lang="en-US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</a:t>
                      </a: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門課或不同模組各</a:t>
                      </a:r>
                      <a:r>
                        <a:rPr lang="en-US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</a:t>
                      </a: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門課</a:t>
                      </a:r>
                      <a:r>
                        <a:rPr lang="en-US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)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多修之學分數</a:t>
                      </a:r>
                      <a:r>
                        <a:rPr lang="zh-TW" altLang="zh-TW" sz="1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認列為自由選修</a:t>
                      </a:r>
                      <a:endParaRPr lang="en-US" altLang="zh-TW" sz="1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1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altLang="zh-TW" sz="1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1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修習各系或通識課程</a:t>
                      </a:r>
                      <a:endParaRPr lang="en-US" altLang="zh-TW" sz="1600" b="0" kern="1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en-US" sz="1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至少選修一門學院共同核心課程</a:t>
                      </a:r>
                      <a:endParaRPr lang="zh-TW" sz="16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社工系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476672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社工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89654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列為畢業學分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，如：</a:t>
            </a: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不得列計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　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畢業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替代。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創造力講座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，為日間部四年制學生畢業門檻之一，可至</a:t>
            </a:r>
            <a:r>
              <a:rPr lang="en-US" altLang="zh-TW" sz="24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學生資訊系統＼畢業證照門檻</a:t>
            </a:r>
            <a:r>
              <a:rPr lang="en-US" altLang="zh-TW" sz="2400" kern="100" dirty="0">
                <a:latin typeface="Times New Roman"/>
                <a:ea typeface="標楷體"/>
                <a:cs typeface="Arial"/>
              </a:rPr>
              <a:t>】 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查詢是否通過。</a:t>
            </a:r>
            <a:endParaRPr lang="en-US" altLang="zh-TW" sz="24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勞作教育為必修，須２次成績及格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學則第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23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條規定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社工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43608" y="1916832"/>
            <a:ext cx="7704856" cy="468052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3000" dirty="0">
                <a:latin typeface="標楷體" pitchFamily="65" charset="-120"/>
                <a:ea typeface="標楷體" pitchFamily="65" charset="-120"/>
                <a:hlinkClick r:id="rId3"/>
              </a:rPr>
              <a:t>外語能力輔導課程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若於應屆畢業之次學期開學前未及格或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未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取得規定之證照門檻，須選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「外語能力輔導課程」並完成註冊繳費。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系上規定未開課之證照門檻，於應屆畢業之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次學期開學前未取得者，須完成次學期之註冊繳費</a:t>
            </a:r>
            <a:r>
              <a:rPr lang="zh-TW" altLang="en-US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程序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，次學期取得證照經系辦通過者，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於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次學期之</a:t>
            </a:r>
            <a:r>
              <a:rPr lang="zh-TW" altLang="zh-TW" sz="3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期末</a:t>
            </a:r>
            <a:r>
              <a:rPr lang="zh-TW" altLang="zh-TW" sz="3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始得領取畢業證書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sz="30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kern="100" dirty="0" smtClean="0">
                <a:latin typeface="Times New Roman"/>
                <a:ea typeface="標楷體"/>
                <a:cs typeface="Arial"/>
              </a:rPr>
              <a:t>資訊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證照門檻須通過始得畢業，取得證照時，請至</a:t>
            </a:r>
            <a:r>
              <a:rPr lang="en-US" altLang="zh-TW" sz="30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學生資訊系統＼畢業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證照門檻</a:t>
            </a:r>
            <a:r>
              <a:rPr lang="en-US" altLang="zh-TW" sz="3000" kern="100" dirty="0">
                <a:latin typeface="Times New Roman"/>
                <a:ea typeface="標楷體"/>
                <a:cs typeface="Arial"/>
              </a:rPr>
              <a:t>】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上傳證照電子檔並將紙本繳至系辦查驗，始得通過。</a:t>
            </a:r>
            <a:endParaRPr lang="en-US" altLang="zh-TW" sz="3000" dirty="0"/>
          </a:p>
          <a:p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社工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3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55576" y="1844824"/>
            <a:ext cx="8208912" cy="489654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16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必修科目替代</a:t>
            </a:r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課程，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請至</a:t>
            </a:r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  </a:t>
            </a:r>
            <a:r>
              <a:rPr lang="en-US" altLang="zh-TW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hlinkClick r:id="rId3"/>
              </a:rPr>
              <a:t>http</a:t>
            </a:r>
            <a:r>
              <a:rPr lang="en-US" altLang="zh-TW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hlinkClick r:id="rId3"/>
              </a:rPr>
              <a:t>://</a:t>
            </a:r>
            <a:r>
              <a:rPr lang="en-US" altLang="zh-TW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hlinkClick r:id="rId3"/>
              </a:rPr>
              <a:t>www.swdept.cyut.edu.tw/bin/home.php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查看</a:t>
            </a:r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1600" u="sng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模組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課程</a:t>
            </a:r>
            <a:r>
              <a:rPr lang="en-US" altLang="zh-TW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:</a:t>
            </a:r>
          </a:p>
          <a:p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社會照顧服務模組</a:t>
            </a:r>
            <a:r>
              <a:rPr lang="en-US" altLang="zh-TW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社會資源開發與運用、照顧服務產業概論、老人社會工作、 </a:t>
            </a:r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  長期照顧服務概論、醫務社會工作、社會保險、精神醫療社會工作、身心障礙社</a:t>
            </a:r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  會工作。</a:t>
            </a:r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社會服務行政與管理模組</a:t>
            </a:r>
            <a:r>
              <a:rPr lang="en-US" altLang="zh-TW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社會資源開發與運用、貧窮與救助、志願服務管理、</a:t>
            </a:r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  社會保險、行銷與募款、公共關係與倡導、非營利組織人力資源管理。</a:t>
            </a:r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兒少與家庭社會工作模組</a:t>
            </a:r>
            <a:r>
              <a:rPr lang="en-US" altLang="zh-TW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社會資源開發與運用、家庭動力、家庭社會工作、兒</a:t>
            </a:r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  童社會工作、青少年社會工作、婦女社會工作、矯治社會工作、新移民社會工作、</a:t>
            </a:r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  學校社會工作、家庭發展。</a:t>
            </a:r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模組共同承認課程者</a:t>
            </a:r>
            <a:r>
              <a:rPr lang="en-US" altLang="zh-TW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社會資源開發與運用、社會保險</a:t>
            </a:r>
            <a:r>
              <a:rPr lang="en-US" altLang="zh-TW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僅能計算乙次學分數，不得跨</a:t>
            </a:r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  模組重付認可</a:t>
            </a:r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。至少選修一門學院共同核心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課程</a:t>
            </a:r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sz="16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lvl="0" indent="-457200">
              <a:spcBef>
                <a:spcPts val="0"/>
              </a:spcBef>
              <a:buFont typeface="Arial" pitchFamily="34" charset="0"/>
              <a:buChar char="•"/>
            </a:pP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cs typeface="+mn-cs"/>
              </a:rPr>
              <a:t>人文暨社會學院共同核心課程</a:t>
            </a:r>
            <a:r>
              <a:rPr lang="en-US" altLang="zh-TW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cs typeface="+mn-cs"/>
              </a:rPr>
              <a:t>: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cs typeface="+mn-cs"/>
              </a:rPr>
              <a:t>本</a:t>
            </a:r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cs typeface="+mn-cs"/>
              </a:rPr>
              <a:t>院學生至少選修一門學院共同核心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cs typeface="+mn-cs"/>
              </a:rPr>
              <a:t>課程，修課之學分將採計為本系「</a:t>
            </a:r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cs typeface="+mn-cs"/>
              </a:rPr>
              <a:t>自由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cs typeface="+mn-cs"/>
              </a:rPr>
              <a:t>學分」</a:t>
            </a:r>
            <a:endParaRPr lang="en-US" altLang="zh-TW" sz="1600" dirty="0">
              <a:solidFill>
                <a:srgbClr val="0000FF"/>
              </a:solidFill>
              <a:latin typeface="標楷體" pitchFamily="65" charset="-120"/>
              <a:ea typeface="標楷體" pitchFamily="65" charset="-120"/>
              <a:cs typeface="+mn-cs"/>
            </a:endParaRPr>
          </a:p>
          <a:p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16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1600" dirty="0">
              <a:solidFill>
                <a:srgbClr val="0000FF"/>
              </a:solidFill>
            </a:endParaRPr>
          </a:p>
          <a:p>
            <a:endParaRPr lang="en-US" altLang="zh-TW" sz="1600" dirty="0" smtClean="0">
              <a:solidFill>
                <a:srgbClr val="0000FF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endParaRPr lang="zh-TW" altLang="en-US" sz="1600" dirty="0">
              <a:solidFill>
                <a:srgbClr val="0000FF"/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12462685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9</a:t>
            </a:fld>
            <a:endParaRPr kumimoji="0" lang="zh-TW" alt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】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1157</Words>
  <Application>Microsoft Office PowerPoint</Application>
  <PresentationFormat>如螢幕大小 (4:3)</PresentationFormat>
  <Paragraphs>150</Paragraphs>
  <Slides>10</Slides>
  <Notes>4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訓練</vt:lpstr>
      <vt:lpstr>朝陽科技大學 107學年度第2學期應屆畢業生  畢業資格審核注意事項  　　 　－社會工作系</vt:lpstr>
      <vt:lpstr>一、應屆畢業生規定：</vt:lpstr>
      <vt:lpstr>二、畢業自審：</vt:lpstr>
      <vt:lpstr>三、社工系（四日）畢業資格應修學分數： ◎適用課規：104學年度入學適用</vt:lpstr>
      <vt:lpstr>四、社工系（四日）畢業資格審查項目：</vt:lpstr>
      <vt:lpstr>五、社工系（四日）畢業資格： 注意事項－1：</vt:lpstr>
      <vt:lpstr>五、社工系（四日）畢業資格： 注意事項－2：</vt:lpstr>
      <vt:lpstr>五、社工系（四日）畢業資格： 注意事項－3：</vt:lpstr>
      <vt:lpstr>Q&amp;A  是否仍有問題? ． 請先上網查看【畢業生專區】資訊 . 『各系畢業資格審核注意事項』</vt:lpstr>
      <vt:lpstr>洽詢單位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2018-11-29T08:32:06Z</dcterms:modified>
</cp:coreProperties>
</file>