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91" r:id="rId3"/>
    <p:sldId id="261" r:id="rId4"/>
    <p:sldId id="292" r:id="rId5"/>
    <p:sldId id="287" r:id="rId6"/>
    <p:sldId id="293" r:id="rId7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61"/>
            <p14:sldId id="292"/>
            <p14:sldId id="28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82" d="100"/>
          <a:sy n="82" d="100"/>
        </p:scale>
        <p:origin x="158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12/9/2022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rPr lang="zh-TW" altLang="en-US"/>
              <a:pPr/>
              <a:t>2022/12/9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/>
              <a:t>此範本可作為群組設定中簡報訓練教材的起始檔案。</a:t>
            </a:r>
          </a:p>
          <a:p>
            <a:endParaRPr lang="zh-TW" dirty="0"/>
          </a:p>
          <a:p>
            <a:pPr lvl="0"/>
            <a:r>
              <a:rPr lang="zh-TW" sz="1200" b="1" dirty="0"/>
              <a:t>章節</a:t>
            </a:r>
            <a:endParaRPr lang="zh-TW" sz="1200" b="0" dirty="0"/>
          </a:p>
          <a:p>
            <a:pPr lvl="0"/>
            <a:r>
              <a:rPr lang="zh-TW" sz="1200" b="0" dirty="0"/>
              <a:t>在投影片上按一下右鍵以新增章節。</a:t>
            </a:r>
            <a:r>
              <a:rPr lang="zh-TW" sz="1200" b="0" baseline="0" dirty="0"/>
              <a:t> 章節可協助您組織投影片，或簡化多個作者之間的共同作業。</a:t>
            </a:r>
            <a:endParaRPr lang="zh-TW" sz="1200" b="0" dirty="0"/>
          </a:p>
          <a:p>
            <a:pPr lvl="0"/>
            <a:endParaRPr lang="zh-TW" sz="1200" b="1" dirty="0"/>
          </a:p>
          <a:p>
            <a:pPr lvl="0"/>
            <a:r>
              <a:rPr lang="zh-TW" sz="1200" b="1" dirty="0"/>
              <a:t>備忘稿</a:t>
            </a:r>
          </a:p>
          <a:p>
            <a:pPr lvl="0"/>
            <a:r>
              <a:rPr lang="zh-TW" sz="1200" dirty="0"/>
              <a:t>使用 [備忘稿] 章節記錄交付備忘稿，或提供其他詳細資料給對象。</a:t>
            </a:r>
            <a:r>
              <a:rPr lang="zh-TW" sz="1200" baseline="0" dirty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/>
              <a:t>請記住字型大小 (對於協助工具、可見度、影片拍攝及線上生產非常重要)</a:t>
            </a:r>
          </a:p>
          <a:p>
            <a:pPr lvl="0"/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協調的色彩 </a:t>
            </a:r>
          </a:p>
          <a:p>
            <a:pPr lvl="0">
              <a:buFontTx/>
              <a:buNone/>
            </a:pPr>
            <a:r>
              <a:rPr lang="zh-TW" sz="1200" dirty="0"/>
              <a:t>請特別注意圖形、圖表及文字方塊。</a:t>
            </a:r>
            <a:r>
              <a:rPr lang="zh-TW" sz="1200" baseline="0" dirty="0"/>
              <a:t> </a:t>
            </a:r>
            <a:endParaRPr lang="zh-TW" sz="1200" dirty="0"/>
          </a:p>
          <a:p>
            <a:pPr lvl="0"/>
            <a:r>
              <a:rPr lang="zh-TW" sz="1200" dirty="0"/>
              <a:t>考慮出席者將以黑白或 </a:t>
            </a:r>
            <a:r>
              <a:rPr lang="zh-TW" sz="1200" dirty="0" err="1"/>
              <a:t>灰階列印</a:t>
            </a:r>
            <a:r>
              <a:rPr lang="zh-TW" sz="1200" dirty="0"/>
              <a:t>。執行測試列印，以確保在進行純黑白及 </a:t>
            </a:r>
            <a:r>
              <a:rPr lang="zh-TW" sz="1200" dirty="0" err="1"/>
              <a:t>灰階列印時色彩正確</a:t>
            </a:r>
            <a:r>
              <a:rPr lang="zh-TW" sz="1200" dirty="0"/>
              <a:t>。</a:t>
            </a:r>
          </a:p>
          <a:p>
            <a:pPr lvl="0">
              <a:buFontTx/>
              <a:buNone/>
            </a:pPr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圖形、表格和圖表</a:t>
            </a:r>
          </a:p>
          <a:p>
            <a:pPr lvl="0"/>
            <a:r>
              <a:rPr lang="zh-TW" sz="1200" dirty="0"/>
              <a:t>保持簡單: 如果可能，使用一致而不令人分心的樣式和色彩。</a:t>
            </a:r>
          </a:p>
          <a:p>
            <a:pPr lvl="0"/>
            <a:r>
              <a:rPr lang="zh-TW" sz="1200" dirty="0"/>
              <a:t>所有圖表和表格都加上標籤。</a:t>
            </a:r>
          </a:p>
          <a:p>
            <a:endParaRPr lang="zh-TW" dirty="0"/>
          </a:p>
          <a:p>
            <a:endParaRPr lang="zh-TW" dirty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809970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/>
              <a:t>提供簡報的簡短概觀。</a:t>
            </a:r>
            <a:r>
              <a:rPr lang="zh-TW" baseline="0" dirty="0"/>
              <a:t> 描</a:t>
            </a:r>
            <a:r>
              <a:rPr lang="zh-TW" dirty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/>
              <a:t>介紹每個主要主題。</a:t>
            </a:r>
          </a:p>
          <a:p>
            <a:r>
              <a:rPr lang="zh-TW" dirty="0"/>
              <a:t>為了幫助簡報對象掌握簡報重點，您</a:t>
            </a:r>
            <a:r>
              <a:rPr lang="zh-TW" baseline="0" dirty="0"/>
              <a:t> 可以 </a:t>
            </a:r>
            <a:r>
              <a:rPr lang="zh-TW" dirty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3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227877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7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79512" y="980728"/>
            <a:ext cx="8856984" cy="4248472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傳播藝術系</a:t>
            </a:r>
            <a:b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香港二技、馬來西亞雙聯學位</a:t>
            </a:r>
            <a:br>
              <a:rPr lang="en-US" altLang="zh-TW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111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學年度應屆畢業生</a:t>
            </a:r>
            <a:b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畢業學分審查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      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一、應屆畢業生修業規定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3528391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869118"/>
              </p:ext>
            </p:extLst>
          </p:nvPr>
        </p:nvGraphicFramePr>
        <p:xfrm>
          <a:off x="1619672" y="1988840"/>
          <a:ext cx="5688632" cy="2134864"/>
        </p:xfrm>
        <a:graphic>
          <a:graphicData uri="http://schemas.openxmlformats.org/drawingml/2006/table">
            <a:tbl>
              <a:tblPr firstRow="1" bandRow="1"/>
              <a:tblGrid>
                <a:gridCol w="2844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en-US" altLang="zh-TW" sz="2400" b="1" kern="1200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雙聯學位生</a:t>
                      </a:r>
                      <a:endParaRPr lang="en-US" alt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4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4</a:t>
                      </a:r>
                      <a:r>
                        <a:rPr lang="zh-TW" altLang="zh-TW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732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485656"/>
            <a:ext cx="9144000" cy="927120"/>
          </a:xfrm>
        </p:spPr>
        <p:txBody>
          <a:bodyPr>
            <a:normAutofit/>
          </a:bodyPr>
          <a:lstStyle/>
          <a:p>
            <a:pPr algn="ctr">
              <a:lnSpc>
                <a:spcPts val="5500"/>
              </a:lnSpc>
              <a:spcBef>
                <a:spcPts val="600"/>
              </a:spcBef>
            </a:pP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二</a:t>
            </a:r>
            <a:r>
              <a:rPr lang="zh-TW" altLang="en-US" sz="3200" dirty="0">
                <a:solidFill>
                  <a:srgbClr val="003300"/>
                </a:solidFill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畢業資格應修學分數</a:t>
            </a:r>
            <a:endParaRPr lang="zh-TW" sz="32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718368"/>
              </p:ext>
            </p:extLst>
          </p:nvPr>
        </p:nvGraphicFramePr>
        <p:xfrm>
          <a:off x="827584" y="2209408"/>
          <a:ext cx="7776863" cy="3365336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endParaRPr lang="zh-TW" sz="20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0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總學</a:t>
                      </a:r>
                      <a:endParaRPr lang="en-US" altLang="zh-TW" sz="2000" kern="0" dirty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rgbClr val="00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香港二技</a:t>
                      </a:r>
                      <a:endParaRPr lang="en-US" altLang="zh-TW" sz="2000" dirty="0">
                        <a:solidFill>
                          <a:srgbClr val="0000FF"/>
                        </a:solidFill>
                        <a:latin typeface="華康中圓體" pitchFamily="49" charset="-120"/>
                        <a:ea typeface="華康中圓體" pitchFamily="49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21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25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72</a:t>
                      </a:r>
                      <a:r>
                        <a:rPr lang="zh-TW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rgbClr val="00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雙聯學位</a:t>
                      </a:r>
                      <a:r>
                        <a:rPr lang="zh-TW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11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en-US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17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65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79248" y="1268760"/>
            <a:ext cx="7920880" cy="13681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畢業應修科目及學分數，依各入學年度適用之課程規劃表</a:t>
            </a:r>
            <a:endParaRPr lang="en-US" altLang="zh-TW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認定畢業學分。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延修生請依據所屬學年度適用之課規認定</a:t>
            </a:r>
            <a:endParaRPr lang="zh-TW" altLang="en-US" sz="2400" dirty="0"/>
          </a:p>
          <a:p>
            <a:endParaRPr lang="zh-TW" altLang="en-US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三、畢業學分自審注意事項－</a:t>
            </a:r>
            <a:r>
              <a:rPr lang="en-US" altLang="zh-TW" sz="3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1</a:t>
            </a:r>
            <a:endParaRPr lang="zh-TW" altLang="en-US" sz="3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684213" y="1412776"/>
            <a:ext cx="8077200" cy="417579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學分歸類為校訂必修、專業必修、專業選修及自由學分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類項。</a:t>
            </a:r>
            <a:endParaRPr lang="en-US" altLang="zh-TW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系統自三上起開放查看是否有漏列，但歸類僅供參考，仍應以各學年度適用之課程規畫表為準。四上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月正式第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次自審，請檢視歸類是否正確，如需更正請於系統提出自審申請。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系上將於</a:t>
            </a:r>
            <a:r>
              <a:rPr lang="zh-TW" altLang="en-US" sz="2400" b="1" u="sng" dirty="0">
                <a:latin typeface="標楷體" pitchFamily="65" charset="-120"/>
                <a:ea typeface="標楷體" pitchFamily="65" charset="-120"/>
              </a:rPr>
              <a:t>初選後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進行畢業學分預審。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大四下</a:t>
            </a:r>
            <a:r>
              <a:rPr lang="zh-TW" altLang="en-US" sz="24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開學日前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應至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完成第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次自審，系上正式審查於大四下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加退選結束後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進行，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月中旬請應屆畢業生務必上系統確認審查結果。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三、畢業學分自審注意事項－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2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844824"/>
            <a:ext cx="7920880" cy="39604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依選課準則第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條規定：日間部學生至進修部修習學分，全學程採計以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學分為限。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超出學分不予認列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重補修校訂必修或專業必修，可能出現在自由學分類別中，請依據課程規劃表歸類，於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提出更正。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同一科目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重複修習，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不予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認列為畢業學分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標楷體"/>
                <a:cs typeface="新細明體"/>
              </a:rPr>
              <a:t>自由學分</a:t>
            </a:r>
            <a:r>
              <a:rPr lang="zh-TW" altLang="en-US" sz="2400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標楷體"/>
                <a:cs typeface="Arial"/>
              </a:rPr>
              <a:t>包含外系學分、課程規劃中未有之課程、超修的專業選修或校訂學分。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選修本班未規劃之本系專業課程，不論日間部或進修部，依課程規劃表規定歸類在自由學分，請特別留意。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超修本班之專業選修即認列為自由學分，無須申請異動至自由選修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多此一舉了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13285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專業必修、專業選修及自由選修之認列，上班時間請找系辦助教楊姐，分機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7333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校訂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通識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課程，請洽分機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通識學院助教。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外語類課程，請洽分機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語言中心</a:t>
            </a:r>
            <a:r>
              <a:rPr lang="zh-TW" altLang="en-US" sz="3000">
                <a:latin typeface="標楷體" pitchFamily="65" charset="-120"/>
                <a:ea typeface="標楷體" pitchFamily="65" charset="-120"/>
              </a:rPr>
              <a:t>助教。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 日間部學生請洽註冊組（分機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980728"/>
            <a:ext cx="914400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>
                <a:solidFill>
                  <a:srgbClr val="FF0000"/>
                </a:solidFill>
                <a:latin typeface="華康中圓體" pitchFamily="49" charset="-120"/>
                <a:ea typeface="華康中圓體" pitchFamily="49" charset="-120"/>
              </a:rPr>
              <a:t>如仍有問題</a:t>
            </a:r>
            <a:r>
              <a:rPr lang="en-US" altLang="zh-TW" sz="3800" u="sng" dirty="0">
                <a:solidFill>
                  <a:srgbClr val="FF0000"/>
                </a:solidFill>
                <a:latin typeface="華康中圓體" pitchFamily="49" charset="-120"/>
                <a:ea typeface="華康中圓體" pitchFamily="49" charset="-120"/>
              </a:rPr>
              <a:t>…</a:t>
            </a:r>
            <a:r>
              <a:rPr lang="zh-TW" altLang="en-US" sz="3800" u="sng" dirty="0">
                <a:solidFill>
                  <a:srgbClr val="FF0000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lang="zh-TW" sz="3800" u="sng" dirty="0">
              <a:solidFill>
                <a:srgbClr val="FF0000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818</Words>
  <Application>Microsoft Office PowerPoint</Application>
  <PresentationFormat>如螢幕大小 (4:3)</PresentationFormat>
  <Paragraphs>87</Paragraphs>
  <Slides>6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訓練</vt:lpstr>
      <vt:lpstr>傳播藝術系  香港二技、馬來西亞雙聯學位 111學年度應屆畢業生  畢業學分審查　　 　      </vt:lpstr>
      <vt:lpstr>一、應屆畢業生修業規定</vt:lpstr>
      <vt:lpstr>二、畢業資格應修學分數</vt:lpstr>
      <vt:lpstr>三、畢業學分自審注意事項－1</vt:lpstr>
      <vt:lpstr>三、畢業學分自審注意事項－2</vt:lpstr>
      <vt:lpstr>如仍有問題…洽詢單位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2022-12-09T06:53:56Z</dcterms:modified>
</cp:coreProperties>
</file>