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91" r:id="rId3"/>
    <p:sldId id="292" r:id="rId4"/>
    <p:sldId id="261" r:id="rId5"/>
    <p:sldId id="287" r:id="rId6"/>
    <p:sldId id="289" r:id="rId7"/>
    <p:sldId id="288" r:id="rId8"/>
    <p:sldId id="294" r:id="rId9"/>
    <p:sldId id="295" r:id="rId10"/>
    <p:sldId id="296" r:id="rId11"/>
    <p:sldId id="277" r:id="rId12"/>
    <p:sldId id="293" r:id="rId1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9"/>
            <p14:sldId id="288"/>
            <p14:sldId id="294"/>
            <p14:sldId id="295"/>
            <p14:sldId id="296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336600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0" d="100"/>
          <a:sy n="80" d="100"/>
        </p:scale>
        <p:origin x="156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11/16/2023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2023/11/16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224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9404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11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7774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2.aspx?Show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資訊與通訊系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059832" y="5299112"/>
            <a:ext cx="561662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度課程規劃表（日四）</a:t>
            </a:r>
            <a:r>
              <a:rPr lang="zh-TW" altLang="en-US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dirty="0">
              <a:solidFill>
                <a:srgbClr val="33660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40805"/>
              </p:ext>
            </p:extLst>
          </p:nvPr>
        </p:nvGraphicFramePr>
        <p:xfrm>
          <a:off x="827584" y="908720"/>
          <a:ext cx="8030981" cy="55446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32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3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時程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en-US" altLang="zh-TW" sz="1800" b="1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　　　　　容</a:t>
                      </a: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1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.02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.03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</a:t>
                      </a:r>
                      <a:endParaRPr lang="en-US" altLang="zh-TW" sz="18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確認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「畢業調查表」註冊組將送系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辦請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班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代領取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6995" marR="7620" indent="-1187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學生請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再次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上網自審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並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於【自我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審查】頁籤確認是否能如期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，後找班代於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畢業調查表」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簽章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，請班代於</a:t>
                      </a: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3/14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中午前將畢業調查表送回系辦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進行全面畢業資格初審作業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，避免逾期影響畢業。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.03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.04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初審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初審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與學生自審結果不同時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將轉知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知悉。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課程異動或停開，至課程系統維護替代課程，並將替代課程對照表送課務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系辦將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畢業調查表」及「畢業成績審查清冊」核章後，擲回註冊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.04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.06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註冊組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進修教學組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進修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教學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組進行畢業資格複審及證書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製作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.06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.08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校手續皆通過者，領取畢業證書及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成績單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67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審查</a:t>
                      </a: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時程以本校註冊組公告為主。</a:t>
                      </a:r>
                      <a:endParaRPr lang="zh-TW" sz="14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六、畢業資格審查流程及時程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77172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-20588" y="1819846"/>
            <a:ext cx="9144000" cy="45365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7200" dirty="0">
                <a:solidFill>
                  <a:srgbClr val="0000FF"/>
                </a:solidFill>
              </a:rPr>
              <a:t>Q&amp;A</a:t>
            </a:r>
            <a:r>
              <a:rPr lang="en-US" altLang="zh-TW" sz="4400" dirty="0">
                <a:solidFill>
                  <a:schemeClr val="tx1"/>
                </a:solidFill>
              </a:rPr>
              <a:t/>
            </a:r>
            <a:br>
              <a:rPr lang="en-US" altLang="zh-TW" sz="4400" dirty="0">
                <a:solidFill>
                  <a:schemeClr val="tx1"/>
                </a:solidFill>
              </a:rPr>
            </a:br>
            <a:r>
              <a:rPr lang="en-US" altLang="zh-TW" sz="4400" dirty="0">
                <a:solidFill>
                  <a:schemeClr val="tx1"/>
                </a:solidFill>
              </a:rPr>
              <a:t/>
            </a:r>
            <a:br>
              <a:rPr lang="en-US" altLang="zh-TW" sz="4400" dirty="0">
                <a:solidFill>
                  <a:schemeClr val="tx1"/>
                </a:solidFill>
              </a:rPr>
            </a:br>
            <a:r>
              <a:rPr lang="zh-TW" altLang="en-US" sz="7200" dirty="0">
                <a:solidFill>
                  <a:schemeClr val="tx1"/>
                </a:solidFill>
              </a:rPr>
              <a:t>是否仍有</a:t>
            </a:r>
            <a:r>
              <a:rPr lang="zh-TW" altLang="zh-TW" sz="7200" dirty="0">
                <a:solidFill>
                  <a:schemeClr val="tx1"/>
                </a:solidFill>
              </a:rPr>
              <a:t>問題?</a:t>
            </a:r>
            <a:r>
              <a:rPr lang="en-US" altLang="zh-TW" sz="4400" dirty="0">
                <a:solidFill>
                  <a:schemeClr val="tx1"/>
                </a:solidFill>
              </a:rPr>
              <a:t/>
            </a:r>
            <a:br>
              <a:rPr lang="en-US" altLang="zh-TW" sz="4400" dirty="0">
                <a:solidFill>
                  <a:schemeClr val="tx1"/>
                </a:solidFill>
              </a:rPr>
            </a:br>
            <a:r>
              <a:rPr lang="zh-TW" altLang="en-US" sz="4400" dirty="0">
                <a:solidFill>
                  <a:schemeClr val="bg1"/>
                </a:solidFill>
              </a:rPr>
              <a:t>．</a:t>
            </a:r>
            <a:r>
              <a:rPr lang="en-US" altLang="zh-TW" sz="4400" dirty="0">
                <a:solidFill>
                  <a:schemeClr val="tx1"/>
                </a:solidFill>
              </a:rPr>
              <a:t/>
            </a:r>
            <a:br>
              <a:rPr lang="en-US" altLang="zh-TW" sz="44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52936"/>
            <a:ext cx="8892480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專業必修、專業選修及自由選修之認列，請洽資通系辦助教確認（分機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7243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通識中心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3"/>
              </a:rPr>
              <a:t>生活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3"/>
              </a:rPr>
              <a:t>英文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職場英文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日間部學生：請洽註冊組（分機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  進修部學生：請洽進修教學組（分機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5816" y="2492896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學生資訊</a:t>
            </a:r>
            <a:r>
              <a:rPr lang="zh-TW" altLang="en-US" sz="28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2"/>
              </a:rPr>
              <a:t>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639983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185996"/>
              </p:ext>
            </p:extLst>
          </p:nvPr>
        </p:nvGraphicFramePr>
        <p:xfrm>
          <a:off x="870012" y="1916832"/>
          <a:ext cx="7704856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0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6088" algn="l"/>
                          <a:tab pos="893763" algn="l"/>
                          <a:tab pos="989013" algn="l"/>
                        </a:tabLst>
                        <a:defRPr/>
                      </a:pP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「大學入門」「創造力講座」</a:t>
                      </a:r>
                      <a:endParaRPr lang="zh-TW" altLang="zh-TW" sz="1600" dirty="0" smtClean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**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16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3123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替代課程</a:t>
            </a:r>
            <a:endParaRPr lang="en-US" altLang="zh-TW" sz="2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資通人生涯規劃改為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學分以及專業選修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學分補足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程式能力檢定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必修課程，於畢業前需完成選課及通過本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程式能力檢定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考試課程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重補修之學生需重新選課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3"/>
            <a:ext cx="7194376" cy="63908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六、畢業自審及證照門檻查詢：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40" y="1001544"/>
            <a:ext cx="8183060" cy="2552835"/>
          </a:xfrm>
          <a:prstGeom prst="rect">
            <a:avLst/>
          </a:prstGeom>
        </p:spPr>
      </p:pic>
      <p:cxnSp>
        <p:nvCxnSpPr>
          <p:cNvPr id="9" name="直線單箭頭接點 8"/>
          <p:cNvCxnSpPr/>
          <p:nvPr/>
        </p:nvCxnSpPr>
        <p:spPr>
          <a:xfrm flipH="1">
            <a:off x="5796136" y="2204864"/>
            <a:ext cx="2160240" cy="1792529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62000" y="1001544"/>
            <a:ext cx="1577752" cy="3392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997393"/>
            <a:ext cx="8112426" cy="215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8248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740788"/>
              </p:ext>
            </p:extLst>
          </p:nvPr>
        </p:nvGraphicFramePr>
        <p:xfrm>
          <a:off x="827584" y="908720"/>
          <a:ext cx="8030981" cy="5641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32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時程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en-US" altLang="zh-TW" sz="1800" b="1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　　　　　容</a:t>
                      </a: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即日起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1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altLang="zh-TW" sz="1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en-US" sz="1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.11</a:t>
                      </a:r>
                      <a:endParaRPr kumimoji="0" lang="zh-TW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自審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上網至【學生資訊系統＼畢業審核自審】先進行自審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課程類別不符者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可至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洽詢確認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以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下學期加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即日起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1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altLang="zh-TW" sz="1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en-US" sz="1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.01</a:t>
                      </a: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針對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大四生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予以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畢業應修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學分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與畢業門檻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之宣導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12</a:t>
                      </a:r>
                      <a:r>
                        <a:rPr lang="en-US" sz="1800" kern="100" dirty="0" smtClean="0">
                          <a:effectLst/>
                        </a:rPr>
                        <a:t>.12</a:t>
                      </a:r>
                      <a:endParaRPr lang="en-US" sz="1800" kern="100" dirty="0" smtClean="0">
                        <a:effectLst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endParaRPr lang="zh-TW" alt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印製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修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習狀況清冊」異常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提醒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所屬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12</a:t>
                      </a:r>
                      <a:r>
                        <a:rPr lang="en-US" sz="1800" kern="100" dirty="0" smtClean="0">
                          <a:effectLst/>
                        </a:rPr>
                        <a:t>.12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zh-TW" altLang="zh-TW" sz="1800" b="0" kern="12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下學期課程初選，並再次自我審查是否需加選課程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.01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</a:rPr>
                        <a:t>13</a:t>
                      </a:r>
                      <a:r>
                        <a:rPr lang="en-US" sz="1800" kern="100" dirty="0" smtClean="0">
                          <a:effectLst/>
                        </a:rPr>
                        <a:t>.03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針對初選結果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檢視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「修習狀況清冊」異常學生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提醒學生選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</a:rPr>
                        <a:t>1</a:t>
                      </a:r>
                      <a:r>
                        <a:rPr lang="en-US" altLang="zh-TW" sz="1800" b="0" kern="100" dirty="0" smtClean="0">
                          <a:effectLst/>
                        </a:rPr>
                        <a:t>13</a:t>
                      </a:r>
                      <a:r>
                        <a:rPr lang="en-US" sz="1800" b="0" kern="100" dirty="0" smtClean="0">
                          <a:effectLst/>
                        </a:rPr>
                        <a:t>.02</a:t>
                      </a:r>
                      <a:endParaRPr lang="zh-TW" sz="1800" b="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下學期學生自行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退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課程，請及早進行選課以免影響畢業。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七、畢業資格審查流程及時程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37378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1453</Words>
  <Application>Microsoft Office PowerPoint</Application>
  <PresentationFormat>如螢幕大小 (4:3)</PresentationFormat>
  <Paragraphs>175</Paragraphs>
  <Slides>12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　－資訊與通訊系</vt:lpstr>
      <vt:lpstr>一、應屆畢業生規定：</vt:lpstr>
      <vt:lpstr>二、畢業自審：</vt:lpstr>
      <vt:lpstr>三、資通系（四日）畢業資格應修學分數： ◎適用課規：109學年度入學適用</vt:lpstr>
      <vt:lpstr>五、資通系（四日）畢業資格： 注意事項－1：</vt:lpstr>
      <vt:lpstr>五、資通系（四日）畢業資格： 注意事項－2：</vt:lpstr>
      <vt:lpstr>五、資通系（四日）畢業資格： 注意事項－3：</vt:lpstr>
      <vt:lpstr>六、畢業自審及證照門檻查詢：</vt:lpstr>
      <vt:lpstr>七、畢業資格審查流程及時程-1：</vt:lpstr>
      <vt:lpstr>六、畢業資格審查流程及時程-2：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2023-11-16T03:49:25Z</dcterms:modified>
</cp:coreProperties>
</file>