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9" r:id="rId2"/>
    <p:sldId id="291" r:id="rId3"/>
    <p:sldId id="292" r:id="rId4"/>
    <p:sldId id="290" r:id="rId5"/>
    <p:sldId id="287" r:id="rId6"/>
    <p:sldId id="289" r:id="rId7"/>
    <p:sldId id="297" r:id="rId8"/>
    <p:sldId id="295" r:id="rId9"/>
    <p:sldId id="296" r:id="rId10"/>
    <p:sldId id="277" r:id="rId11"/>
    <p:sldId id="293" r:id="rId12"/>
  </p:sldIdLst>
  <p:sldSz cx="9144000" cy="6858000" type="screen4x3"/>
  <p:notesSz cx="6797675" cy="9928225"/>
  <p:embeddedFontLst>
    <p:embeddedFont>
      <p:font typeface="Georgia" panose="02040502050405020303" pitchFamily="18" charset="0"/>
      <p:regular r:id="rId15"/>
      <p:bold r:id="rId16"/>
      <p:italic r:id="rId17"/>
      <p:boldItalic r:id="rId18"/>
    </p:embeddedFont>
    <p:embeddedFont>
      <p:font typeface="華康中圓體" panose="020F0509000000000000" pitchFamily="49" charset="-12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標楷體" panose="03000509000000000000" pitchFamily="65" charset="-120"/>
      <p:regular r:id="rId24"/>
    </p:embeddedFont>
  </p:embeddedFontLst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" id="{779CC93D-E52E-4D84-901B-11D7331DD495}">
          <p14:sldIdLst>
            <p14:sldId id="259"/>
          </p14:sldIdLst>
        </p14:section>
        <p14:section name="畢審說明及注意事項" id="{6D9936A3-3945-4757-BC8B-B5C252D8E036}">
          <p14:sldIdLst>
            <p14:sldId id="291"/>
            <p14:sldId id="292"/>
            <p14:sldId id="290"/>
            <p14:sldId id="287"/>
            <p14:sldId id="289"/>
            <p14:sldId id="297"/>
          </p14:sldIdLst>
        </p14:section>
        <p14:section name="畢業審查流程及時程" id="{2935B57C-F987-4DAA-B8BF-ED23B522240A}">
          <p14:sldIdLst>
            <p14:sldId id="295"/>
            <p14:sldId id="296"/>
          </p14:sldIdLst>
        </p14:section>
        <p14:section name="Q&amp;A" id="{157DB0FE-FE9C-4235-BB9A-F6825E1A6DC2}">
          <p14:sldIdLst>
            <p14:sldId id="277"/>
          </p14:sldIdLst>
        </p14:section>
        <p14:section name="洽詢單位" id="{E214D6B6-C572-40D4-A7C7-D1A7F1424E39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7658" autoAdjust="0"/>
  </p:normalViewPr>
  <p:slideViewPr>
    <p:cSldViewPr>
      <p:cViewPr varScale="1">
        <p:scale>
          <a:sx n="115" d="100"/>
          <a:sy n="115" d="100"/>
        </p:scale>
        <p:origin x="-15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D83FDC75-7F73-4A4A-A77C-09AADF00E0EA}" type="datetimeFigureOut">
              <a:rPr lang="en-US" altLang="zh-TW" smtClean="0"/>
              <a:pPr/>
              <a:t>11/29/2018</a:t>
            </a:fld>
            <a:endParaRPr lang="zh-T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459226BF-1F13-42D3-80DC-373E7ADD1EBC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79558040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48AEF76B-3757-4A0B-AF93-28494465C1DD}" type="datetimeFigureOut">
              <a:pPr/>
              <a:t>2018/11/29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5693FD4-8F83-4EF7-AC3F-0DC0388986B0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91040594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r>
              <a:rPr lang="zh-TW" dirty="0" smtClean="0"/>
              <a:t>此範本可作為群組設定中簡報訓練教材的起始檔案。</a:t>
            </a:r>
          </a:p>
          <a:p>
            <a:endParaRPr lang="zh-TW" dirty="0" smtClean="0"/>
          </a:p>
          <a:p>
            <a:pPr lvl="0"/>
            <a:r>
              <a:rPr lang="zh-TW" sz="1200" b="1" dirty="0" smtClean="0"/>
              <a:t>章節</a:t>
            </a:r>
            <a:endParaRPr lang="zh-TW" sz="1200" b="0" dirty="0" smtClean="0"/>
          </a:p>
          <a:p>
            <a:pPr lvl="0"/>
            <a:r>
              <a:rPr lang="zh-TW" sz="1200" b="0" dirty="0" smtClean="0"/>
              <a:t>在投影片上按一下右鍵以新增章節。</a:t>
            </a:r>
            <a:r>
              <a:rPr lang="zh-TW" sz="1200" b="0" baseline="0" dirty="0" smtClean="0"/>
              <a:t> 章節可協助您組織投影片，或簡化多個作者之間的共同作業。</a:t>
            </a:r>
            <a:endParaRPr lang="zh-TW" sz="1200" b="0" dirty="0" smtClean="0"/>
          </a:p>
          <a:p>
            <a:pPr lvl="0"/>
            <a:endParaRPr lang="zh-TW" sz="1200" b="1" dirty="0" smtClean="0"/>
          </a:p>
          <a:p>
            <a:pPr lvl="0"/>
            <a:r>
              <a:rPr lang="zh-TW" sz="1200" b="1" dirty="0" smtClean="0"/>
              <a:t>備忘稿</a:t>
            </a:r>
          </a:p>
          <a:p>
            <a:pPr lvl="0"/>
            <a:r>
              <a:rPr lang="zh-TW" sz="1200" dirty="0" smtClean="0"/>
              <a:t>使用 [備忘稿] 章節記錄交付備忘稿，或提供其他詳細資料給對象。</a:t>
            </a:r>
            <a:r>
              <a:rPr lang="zh-TW" sz="1200" baseline="0" dirty="0" smtClean="0"/>
              <a:t> 於簡報期間在 [簡報檢視] 中檢視這些備忘稿。 </a:t>
            </a:r>
          </a:p>
          <a:p>
            <a:pPr lvl="0">
              <a:buFontTx/>
              <a:buNone/>
            </a:pPr>
            <a:r>
              <a:rPr lang="zh-TW" sz="1200" dirty="0" smtClean="0"/>
              <a:t>請記住字型大小 (對於協助工具、可見度、影片拍攝及線上生產非常重要)</a:t>
            </a:r>
          </a:p>
          <a:p>
            <a:pPr lvl="0"/>
            <a:endParaRPr lang="zh-TW" sz="1200" dirty="0" smtClean="0"/>
          </a:p>
          <a:p>
            <a:pPr lvl="0">
              <a:buFontTx/>
              <a:buNone/>
            </a:pPr>
            <a:r>
              <a:rPr lang="zh-TW" sz="1200" b="1" dirty="0" smtClean="0"/>
              <a:t>協調的色彩 </a:t>
            </a:r>
          </a:p>
          <a:p>
            <a:pPr lvl="0">
              <a:buFontTx/>
              <a:buNone/>
            </a:pPr>
            <a:r>
              <a:rPr lang="zh-TW" sz="1200" dirty="0" smtClean="0"/>
              <a:t>請特別注意圖形、圖表及文字方塊。</a:t>
            </a:r>
            <a:r>
              <a:rPr lang="zh-TW" sz="1200" baseline="0" dirty="0" smtClean="0"/>
              <a:t> </a:t>
            </a:r>
            <a:endParaRPr lang="zh-TW" sz="1200" dirty="0" smtClean="0"/>
          </a:p>
          <a:p>
            <a:pPr lvl="0"/>
            <a:r>
              <a:rPr lang="zh-TW" sz="1200" dirty="0" smtClean="0"/>
              <a:t>考慮出席者將以黑白或 </a:t>
            </a:r>
            <a:r>
              <a:rPr lang="zh-TW" sz="1200" dirty="0" err="1" smtClean="0"/>
              <a:t>灰階列印</a:t>
            </a:r>
            <a:r>
              <a:rPr lang="zh-TW" sz="1200" dirty="0" smtClean="0"/>
              <a:t>。執行測試列印，以確保在進行純黑白及 </a:t>
            </a:r>
            <a:r>
              <a:rPr lang="zh-TW" sz="1200" dirty="0" err="1" smtClean="0"/>
              <a:t>灰階列印時色彩正確</a:t>
            </a:r>
            <a:r>
              <a:rPr lang="zh-TW" sz="1200" dirty="0" smtClean="0"/>
              <a:t>。</a:t>
            </a:r>
          </a:p>
          <a:p>
            <a:pPr lvl="0">
              <a:buFontTx/>
              <a:buNone/>
            </a:pPr>
            <a:endParaRPr lang="zh-TW" sz="1200" dirty="0" smtClean="0"/>
          </a:p>
          <a:p>
            <a:pPr lvl="0">
              <a:buFontTx/>
              <a:buNone/>
            </a:pPr>
            <a:r>
              <a:rPr lang="zh-TW" sz="1200" b="1" dirty="0" smtClean="0"/>
              <a:t>圖形、表格和圖表</a:t>
            </a:r>
          </a:p>
          <a:p>
            <a:pPr lvl="0"/>
            <a:r>
              <a:rPr lang="zh-TW" sz="1200" dirty="0" smtClean="0"/>
              <a:t>保持簡單: 如果可能，使用一致而不令人分心的樣式和色彩。</a:t>
            </a:r>
          </a:p>
          <a:p>
            <a:pPr lvl="0"/>
            <a:r>
              <a:rPr lang="zh-TW" sz="1200" dirty="0" smtClean="0"/>
              <a:t>所有圖表和表格都加上標籤。</a:t>
            </a:r>
          </a:p>
          <a:p>
            <a:endParaRPr lang="zh-TW" dirty="0" smtClean="0"/>
          </a:p>
          <a:p>
            <a:endParaRPr lang="zh-TW" dirty="0" smtClean="0"/>
          </a:p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zh-TW" smtClean="0"/>
              <a:pPr/>
              <a:t>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zh-TW" dirty="0" smtClean="0"/>
              <a:t>Microsoft </a:t>
            </a:r>
            <a:r>
              <a:rPr lang="zh-TW" b="1" dirty="0" smtClean="0"/>
              <a:t>卓越工程</a:t>
            </a:r>
            <a:endParaRPr lang="zh-TW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zh-TW" dirty="0" smtClean="0"/>
              <a:t>Microsoft 機密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altLang="zh-TW" smtClean="0"/>
              <a:pPr/>
              <a:t>10</a:t>
            </a:fld>
            <a:endParaRPr lang="zh-TW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488950"/>
            <a:ext cx="4965700" cy="3724275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87" y="4484318"/>
            <a:ext cx="6206573" cy="4945462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zh-TW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zh-TW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zh-TW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zh-TW" altLang="en-US" smtClean="0"/>
              <a:t>按一下以編輯母片副標題樣式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2000" baseline="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僅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zh-TW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180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zh-TW"/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3200">
                <a:latin typeface="+mn-lt"/>
              </a:defRPr>
            </a:lvl1pPr>
            <a:lvl2pPr eaLnBrk="1" latinLnBrk="0" hangingPunct="1">
              <a:defRPr kumimoji="0" lang="zh-TW" sz="2800">
                <a:latin typeface="+mn-lt"/>
              </a:defRPr>
            </a:lvl2pPr>
            <a:lvl3pPr eaLnBrk="1" latinLnBrk="0" hangingPunct="1">
              <a:defRPr kumimoji="0" lang="zh-TW" sz="2400">
                <a:latin typeface="+mn-lt"/>
              </a:defRPr>
            </a:lvl3pPr>
            <a:lvl4pPr eaLnBrk="1" latinLnBrk="0" hangingPunct="1">
              <a:defRPr kumimoji="0" lang="zh-TW" sz="2400">
                <a:latin typeface="+mn-lt"/>
              </a:defRPr>
            </a:lvl4pPr>
            <a:lvl5pPr eaLnBrk="1" latinLnBrk="0" hangingPunct="1">
              <a:defRPr kumimoji="0" lang="zh-TW" sz="2400">
                <a:latin typeface="+mn-lt"/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二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zh-TW" sz="3200"/>
            </a:lvl1pPr>
            <a:lvl2pPr eaLnBrk="1" latinLnBrk="0" hangingPunct="1">
              <a:defRPr kumimoji="0" lang="zh-TW" sz="2800"/>
            </a:lvl2pPr>
            <a:lvl3pPr eaLnBrk="1" latinLnBrk="0" hangingPunct="1">
              <a:defRPr kumimoji="0" lang="zh-TW" sz="2400"/>
            </a:lvl3pPr>
            <a:lvl4pPr eaLnBrk="1" latinLnBrk="0" hangingPunct="1">
              <a:defRPr kumimoji="0" lang="zh-TW" sz="2000"/>
            </a:lvl4pPr>
            <a:lvl5pPr eaLnBrk="1" latinLnBrk="0" hangingPunct="1">
              <a:defRPr kumimoji="0" lang="zh-TW" sz="2000"/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 smtClean="0"/>
              <a:t>按一下以編輯母片標題樣式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0" lang="zh-TW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hyperlink" Target="https://www.cyut.edu.tw/~enroll/graduate/G.html" TargetMode="External"/><Relationship Id="rId4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cyut.edu.tw/files/90-1000-52.php?Lang=zh-tw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hyperlink" Target="http://www.flc.cyut.edu.tw/FLC_web/Lang/Courses1.aspx" TargetMode="External"/><Relationship Id="rId5" Type="http://schemas.openxmlformats.org/officeDocument/2006/relationships/hyperlink" Target="http://www.flc.cyut.edu.tw/FLC_web/Lang/Courses3.aspx" TargetMode="External"/><Relationship Id="rId4" Type="http://schemas.openxmlformats.org/officeDocument/2006/relationships/hyperlink" Target="http://www.ge.cyut.edu.tw/cyutge/course.ph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dmin.cyut.edu.tw/student/loginstu.asp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.cyut.edu.tw/cyutge/course.php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c.cyut.edu.tw/FLC_web/Lang/Download.aspx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483768" y="1340768"/>
            <a:ext cx="6480720" cy="3312368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朝陽科技大學</a:t>
            </a:r>
            <a:r>
              <a:rPr lang="en-US" altLang="zh-TW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107</a:t>
            </a:r>
            <a:r>
              <a:rPr lang="zh-TW" altLang="en-US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學年度第</a:t>
            </a: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2</a:t>
            </a:r>
            <a:r>
              <a:rPr lang="zh-TW" altLang="en-US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學期應屆畢業生</a:t>
            </a: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畢業資格審核注意事項</a:t>
            </a:r>
            <a:r>
              <a:rPr lang="en-US" altLang="zh-TW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　　　－－大學部　</a:t>
            </a:r>
            <a:r>
              <a:rPr lang="zh-TW" altLang="en-US" sz="3200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r>
              <a:rPr lang="en-US" altLang="zh-TW" sz="3300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3300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endParaRPr lang="zh-TW" b="0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3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563888" y="4725144"/>
            <a:ext cx="4896544" cy="5802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zh-TW" sz="44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</a:t>
            </a:r>
            <a:r>
              <a:rPr lang="zh-TW" altLang="en-US" sz="32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r>
              <a:rPr lang="zh-TW" altLang="en-US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適用</a:t>
            </a:r>
            <a:r>
              <a:rPr lang="en-US" altLang="zh-TW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104</a:t>
            </a:r>
            <a:r>
              <a:rPr lang="zh-TW" altLang="en-US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學年度課程規劃表</a:t>
            </a: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</a:t>
            </a:r>
            <a:endParaRPr lang="zh-TW" altLang="en-US" b="0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95536" y="1556792"/>
            <a:ext cx="8352928" cy="4536504"/>
          </a:xfrm>
        </p:spPr>
        <p:txBody>
          <a:bodyPr>
            <a:noAutofit/>
          </a:bodyPr>
          <a:lstStyle/>
          <a:p>
            <a:pPr algn="ctr">
              <a:spcBef>
                <a:spcPts val="1200"/>
              </a:spcBef>
              <a:defRPr lang="zh-TW"/>
            </a:pPr>
            <a:r>
              <a:rPr lang="en-US" altLang="zh-TW" sz="8000" dirty="0" smtClean="0">
                <a:solidFill>
                  <a:srgbClr val="0000FF"/>
                </a:solidFill>
              </a:rPr>
              <a:t>Q&amp;A</a:t>
            </a:r>
            <a:r>
              <a:rPr lang="en-US" altLang="zh-TW" sz="6000" dirty="0" smtClean="0">
                <a:solidFill>
                  <a:schemeClr val="tx1"/>
                </a:solidFill>
              </a:rPr>
              <a:t/>
            </a:r>
            <a:br>
              <a:rPr lang="en-US" altLang="zh-TW" sz="6000" dirty="0" smtClean="0">
                <a:solidFill>
                  <a:schemeClr val="tx1"/>
                </a:solidFill>
              </a:rPr>
            </a:br>
            <a:r>
              <a:rPr lang="en-US" altLang="zh-TW" sz="2000" dirty="0" smtClean="0">
                <a:solidFill>
                  <a:schemeClr val="tx1"/>
                </a:solidFill>
              </a:rPr>
              <a:t/>
            </a:r>
            <a:br>
              <a:rPr lang="en-US" altLang="zh-TW" sz="2000" dirty="0" smtClean="0">
                <a:solidFill>
                  <a:schemeClr val="tx1"/>
                </a:solidFill>
              </a:rPr>
            </a:br>
            <a:r>
              <a:rPr lang="zh-TW" altLang="en-US" sz="6000" dirty="0" smtClean="0">
                <a:solidFill>
                  <a:schemeClr val="tx1"/>
                </a:solidFill>
              </a:rPr>
              <a:t>是否仍有</a:t>
            </a:r>
            <a:r>
              <a:rPr lang="zh-TW" sz="6000" dirty="0" smtClean="0">
                <a:solidFill>
                  <a:schemeClr val="tx1"/>
                </a:solidFill>
              </a:rPr>
              <a:t>問題?</a:t>
            </a:r>
            <a:r>
              <a:rPr lang="en-US" altLang="zh-TW" sz="6000" dirty="0" smtClean="0">
                <a:solidFill>
                  <a:schemeClr val="tx1"/>
                </a:solidFill>
              </a:rPr>
              <a:t/>
            </a:r>
            <a:br>
              <a:rPr lang="en-US" altLang="zh-TW" sz="6000" dirty="0" smtClean="0">
                <a:solidFill>
                  <a:schemeClr val="tx1"/>
                </a:solidFill>
              </a:rPr>
            </a:br>
            <a:r>
              <a:rPr lang="zh-TW" altLang="en-US" sz="3000" dirty="0" smtClean="0">
                <a:solidFill>
                  <a:schemeClr val="bg1"/>
                </a:solidFill>
              </a:rPr>
              <a:t>．</a:t>
            </a:r>
            <a:r>
              <a:rPr lang="en-US" altLang="zh-TW" sz="6000" dirty="0">
                <a:solidFill>
                  <a:schemeClr val="tx1"/>
                </a:solidFill>
              </a:rPr>
              <a:t/>
            </a:r>
            <a:br>
              <a:rPr lang="en-US" altLang="zh-TW" sz="6000" dirty="0">
                <a:solidFill>
                  <a:schemeClr val="tx1"/>
                </a:solidFill>
              </a:rPr>
            </a:br>
            <a: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</a:t>
            </a:r>
            <a:r>
              <a:rPr lang="zh-TW" altLang="en-US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請先上網查看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/>
              </a:rPr>
              <a:t>【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/>
              </a:rPr>
              <a:t>畢業生專區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/>
              </a:rPr>
              <a:t>】</a:t>
            </a:r>
            <a:r>
              <a:rPr lang="zh-TW" altLang="en-US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資訊</a:t>
            </a:r>
            <a: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200" b="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各系畢業資格審核注意事項</a:t>
            </a:r>
            <a:r>
              <a:rPr lang="en-US" altLang="zh-TW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』</a:t>
            </a:r>
            <a:endParaRPr lang="zh-TW" sz="6000" b="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10</a:t>
            </a:fld>
            <a:endParaRPr kumimoji="0" lang="zh-TW" altLang="en-US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11</a:t>
            </a:fld>
            <a:endParaRPr kumimoji="0" lang="zh-TW" alt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520" y="2564904"/>
            <a:ext cx="8424936" cy="41044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專業必修、專業選修及自由選修之認列，請先洽系辦助教確認，各系連絡分機：</a:t>
            </a:r>
            <a:r>
              <a:rPr lang="en-US" altLang="zh-TW" sz="1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hlinkClick r:id="rId3"/>
              </a:rPr>
              <a:t>https</a:t>
            </a:r>
            <a:r>
              <a:rPr lang="en-US" altLang="zh-TW" sz="1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hlinkClick r:id="rId3"/>
              </a:rPr>
              <a:t>://web.cyut.edu.tw/files/90-1000-52.php?Lang=zh-tw</a:t>
            </a:r>
            <a:endParaRPr lang="en-US" altLang="zh-TW" sz="18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hlinkClick r:id="rId4"/>
              </a:rPr>
              <a:t>通識課程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，請洽通識中心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學院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老師（分機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7246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hlinkClick r:id="rId5"/>
              </a:rPr>
              <a:t>外語能力檢定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hlinkClick r:id="rId6"/>
              </a:rPr>
              <a:t>大一大二英文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，請洽語言中心助教（分機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7524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7525)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創造力講座，請洽三創教育與發展中心（分機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6302)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勞作教育，請洽學務處服務學習組（分機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5042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5044)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畢業資格審查系統問題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如已修科目未出現等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　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日間部學生：請洽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註冊組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（分機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4012~4016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進修部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學生：請洽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進修教學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組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（分機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4652~4654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18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995936" y="692696"/>
            <a:ext cx="2880320" cy="936104"/>
          </a:xfrm>
        </p:spPr>
        <p:txBody>
          <a:bodyPr>
            <a:noAutofit/>
          </a:bodyPr>
          <a:lstStyle/>
          <a:p>
            <a:pPr algn="ctr">
              <a:defRPr lang="zh-TW"/>
            </a:pPr>
            <a:r>
              <a:rPr lang="zh-TW" altLang="en-US" sz="4500" b="0" u="sng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洽詢單</a:t>
            </a:r>
            <a:r>
              <a:rPr lang="zh-TW" altLang="en-US" sz="4500" b="0" u="sng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位</a:t>
            </a:r>
            <a:endParaRPr lang="zh-TW" sz="4500" b="0" u="sng" dirty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82335" y="1700808"/>
            <a:ext cx="4314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  <a:cs typeface="+mj-cs"/>
              </a:rPr>
              <a:t>學校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+mj-cs"/>
              </a:rPr>
              <a:t>電話：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cs typeface="+mj-cs"/>
                <a:sym typeface="Wingdings" panose="05000000000000000000" pitchFamily="2" charset="2"/>
              </a:rPr>
              <a:t>(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cs typeface="+mj-cs"/>
              </a:rPr>
              <a:t>04)2332-3000</a:t>
            </a:r>
            <a:endParaRPr lang="zh-TW" altLang="en-US" sz="2800" dirty="0"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37533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一、應屆畢業生規定</a:t>
            </a: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412777"/>
            <a:ext cx="8077200" cy="4680520"/>
          </a:xfrm>
        </p:spPr>
        <p:txBody>
          <a:bodyPr>
            <a:normAutofit lnSpcReduction="10000"/>
          </a:bodyPr>
          <a:lstStyle/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應屆畢業生規定：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/>
              <a:t>　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　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未修足學期數，但學分已修足欲畢業者，須依學則第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54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條規定申請提前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學期業，審核通過者始得畢業。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申請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提前畢業，請依「本校行事曆」規定時間辦理，約為期中考後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週內申請。</a:t>
            </a:r>
            <a:endParaRPr lang="zh-TW" altLang="en-US" sz="3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2</a:t>
            </a:fld>
            <a:endParaRPr kumimoji="0"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954635"/>
              </p:ext>
            </p:extLst>
          </p:nvPr>
        </p:nvGraphicFramePr>
        <p:xfrm>
          <a:off x="1619672" y="1988840"/>
          <a:ext cx="4752528" cy="1371600"/>
        </p:xfrm>
        <a:graphic>
          <a:graphicData uri="http://schemas.openxmlformats.org/drawingml/2006/table">
            <a:tbl>
              <a:tblPr firstRow="1" bandRow="1"/>
              <a:tblGrid>
                <a:gridCol w="2376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200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二技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200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四技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r>
                        <a:rPr lang="zh-TW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學期</a:t>
                      </a:r>
                      <a:r>
                        <a:rPr lang="zh-TW" altLang="en-US" sz="2400" kern="120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皆在學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  <a:r>
                        <a:rPr lang="zh-TW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學期</a:t>
                      </a:r>
                      <a:r>
                        <a:rPr lang="zh-TW" altLang="en-US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皆在學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註：休學之學期不算在學。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381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二、畢業自審：</a:t>
            </a:r>
            <a:endParaRPr lang="zh-TW" altLang="en-US" sz="3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340769"/>
            <a:ext cx="8077200" cy="5184576"/>
          </a:xfrm>
        </p:spPr>
        <p:txBody>
          <a:bodyPr>
            <a:no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畢業應修科目及學分數，係依入學時之課程規劃表修習。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至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hlinkClick r:id="rId2"/>
              </a:rPr>
              <a:t>學生資訊系統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＼畢業審核自審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自我審核各應修類別是否有漏修。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「畢業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審核自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審」自三上起，即可自行上網查看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spcBef>
                <a:spcPts val="1200"/>
              </a:spcBef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校訂必修及專業必修，若為重補修課會對應至「自由選修」頁籤，請先與通識中心老師或系辦助教確認後，再於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〔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自審異動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〕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註記即可。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自審異動後，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須經系辦助教確認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並審核通過後，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才會對應至正確的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位置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3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40835411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4</a:t>
            </a:fld>
            <a:endParaRPr kumimoji="0"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953966"/>
              </p:ext>
            </p:extLst>
          </p:nvPr>
        </p:nvGraphicFramePr>
        <p:xfrm>
          <a:off x="971600" y="1340768"/>
          <a:ext cx="7776863" cy="4536505"/>
        </p:xfrm>
        <a:graphic>
          <a:graphicData uri="http://schemas.openxmlformats.org/drawingml/2006/table">
            <a:tbl>
              <a:tblPr firstRow="1" bandRow="1"/>
              <a:tblGrid>
                <a:gridCol w="13029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94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121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27153">
                <a:tc>
                  <a:txBody>
                    <a:bodyPr/>
                    <a:lstStyle/>
                    <a:p>
                      <a:endParaRPr lang="zh-TW" sz="2200" dirty="0">
                        <a:effectLst/>
                        <a:latin typeface="Times New Roman"/>
                      </a:endParaRPr>
                    </a:p>
                  </a:txBody>
                  <a:tcPr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0" dirty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畢業資格審查項目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13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應修類別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  <a:hlinkClick r:id="rId3"/>
                        </a:rPr>
                        <a:t>校訂必修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專業必修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專業選修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自由選修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680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備註</a:t>
                      </a:r>
                      <a:endParaRPr lang="zh-TW" sz="10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1.</a:t>
                      </a:r>
                      <a:r>
                        <a:rPr lang="zh-TW" altLang="en-US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應修足表列</a:t>
                      </a:r>
                      <a:r>
                        <a:rPr lang="en-US" alt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30</a:t>
                      </a:r>
                      <a:r>
                        <a:rPr lang="zh-TW" altLang="en-US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學分</a:t>
                      </a:r>
                      <a:endParaRPr lang="en-US" altLang="zh-TW" sz="2200" kern="1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2.</a:t>
                      </a:r>
                      <a:r>
                        <a:rPr 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除</a:t>
                      </a:r>
                      <a:r>
                        <a:rPr lang="zh-TW" sz="22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表列課程外，尚須修習「大學入門」及「創造力講座</a:t>
                      </a:r>
                      <a:r>
                        <a:rPr 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」</a:t>
                      </a:r>
                      <a:endParaRPr lang="zh-TW" sz="22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1.</a:t>
                      </a:r>
                      <a:r>
                        <a:rPr 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以</a:t>
                      </a:r>
                      <a:r>
                        <a:rPr lang="zh-TW" sz="22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系上開立之課程</a:t>
                      </a:r>
                      <a:r>
                        <a:rPr 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為主</a:t>
                      </a:r>
                      <a:endParaRPr lang="en-US" altLang="zh-TW" sz="2200" kern="1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altLang="zh-TW" sz="2200" kern="1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2.</a:t>
                      </a:r>
                      <a:r>
                        <a:rPr lang="zh-TW" altLang="en-US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畢業應通過系辦規定之「資訊證照門檻」</a:t>
                      </a:r>
                      <a:endParaRPr lang="zh-TW" sz="22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1.</a:t>
                      </a:r>
                      <a:r>
                        <a:rPr 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多</a:t>
                      </a:r>
                      <a:r>
                        <a:rPr lang="zh-TW" sz="22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修之學分數</a:t>
                      </a:r>
                      <a:r>
                        <a:rPr lang="zh-TW" sz="22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得</a:t>
                      </a:r>
                      <a:r>
                        <a:rPr lang="zh-TW" sz="22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認列為自由</a:t>
                      </a:r>
                      <a:r>
                        <a:rPr lang="zh-TW" sz="22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選修</a:t>
                      </a:r>
                      <a:endParaRPr lang="en-US" altLang="zh-TW" sz="2200" kern="1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2.</a:t>
                      </a:r>
                      <a:r>
                        <a:rPr lang="zh-TW" altLang="en-US" sz="2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各系另有規定者，以系規定為主</a:t>
                      </a:r>
                      <a:endParaRPr lang="zh-TW" sz="22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b="0" kern="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1.</a:t>
                      </a:r>
                      <a:r>
                        <a:rPr lang="zh-TW" altLang="zh-TW" sz="2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得</a:t>
                      </a:r>
                      <a:r>
                        <a:rPr lang="zh-TW" altLang="en-US" sz="2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修習各系或通識課程</a:t>
                      </a:r>
                      <a:endParaRPr lang="en-US" altLang="zh-TW" sz="2200" b="0" kern="1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altLang="zh-TW" sz="2200" b="0" kern="1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2.</a:t>
                      </a:r>
                      <a:r>
                        <a:rPr lang="zh-TW" altLang="en-US" sz="2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各系另有規定者，以系規定為主</a:t>
                      </a:r>
                      <a:endParaRPr lang="zh-TW" sz="22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269632"/>
            <a:ext cx="8077200" cy="99912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三、</a:t>
            </a:r>
            <a:r>
              <a:rPr lang="zh-TW" altLang="en-US" sz="32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四日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畢業資格審查項目：</a:t>
            </a:r>
            <a:endParaRPr lang="zh-TW" sz="32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71600" y="5877272"/>
            <a:ext cx="7920880" cy="4320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畢業自審：請至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學生資訊系統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\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畢業審核自審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先進行自審作業。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8103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629816"/>
            <a:ext cx="8077200" cy="782960"/>
          </a:xfrm>
        </p:spPr>
        <p:txBody>
          <a:bodyPr>
            <a:noAutofit/>
          </a:bodyPr>
          <a:lstStyle/>
          <a:p>
            <a:r>
              <a:rPr lang="zh-TW" altLang="en-US" sz="3200" dirty="0">
                <a:latin typeface="華康中圓體" pitchFamily="49" charset="-120"/>
                <a:ea typeface="華康中圓體" pitchFamily="49" charset="-120"/>
              </a:rPr>
              <a:t>四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lang="zh-TW" altLang="en-US" sz="32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四日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畢業資格注意事項－</a:t>
            </a:r>
            <a:r>
              <a:rPr lang="en-US" altLang="zh-TW" sz="3200" dirty="0" smtClean="0">
                <a:latin typeface="華康中圓體" pitchFamily="49" charset="-120"/>
                <a:ea typeface="華康中圓體" pitchFamily="49" charset="-120"/>
              </a:rPr>
              <a:t>1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2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7584" y="1556792"/>
            <a:ext cx="7920880" cy="48965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非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學年度課程，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同一科目名稱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重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複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修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習，第</a:t>
            </a:r>
            <a:r>
              <a:rPr lang="en-US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門</a:t>
            </a:r>
            <a:r>
              <a:rPr lang="zh-TW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得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認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列為畢業學分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，如：</a:t>
            </a: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選項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體育選修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次籃球課，第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次修習的籃球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不得列計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至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　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畢業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學分中，須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再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補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修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門非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籃球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課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之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選項體育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專業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必修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課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程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務必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修習系上開設之課程，延修等因素經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系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主任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同意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始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得修習系上規定之相近課程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替代。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勞作教育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為必修，須２次成績及格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學則第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23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條規定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5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25954664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260648"/>
            <a:ext cx="8077200" cy="854968"/>
          </a:xfrm>
        </p:spPr>
        <p:txBody>
          <a:bodyPr>
            <a:noAutofit/>
          </a:bodyPr>
          <a:lstStyle/>
          <a:p>
            <a:r>
              <a:rPr lang="zh-TW" altLang="en-US" sz="3200" dirty="0">
                <a:latin typeface="華康中圓體" pitchFamily="49" charset="-120"/>
                <a:ea typeface="華康中圓體" pitchFamily="49" charset="-120"/>
              </a:rPr>
              <a:t>四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lang="zh-TW" altLang="en-US" sz="32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四日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畢業資格注意事項－</a:t>
            </a:r>
            <a:r>
              <a:rPr lang="en-US" altLang="zh-TW" sz="3200" dirty="0" smtClean="0">
                <a:latin typeface="華康中圓體" pitchFamily="49" charset="-120"/>
                <a:ea typeface="華康中圓體" pitchFamily="49" charset="-120"/>
              </a:rPr>
              <a:t>2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3568" y="1124744"/>
            <a:ext cx="8064896" cy="5400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1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27584" y="1124744"/>
            <a:ext cx="8136904" cy="554461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zh-TW" sz="3000" dirty="0" smtClean="0">
                <a:latin typeface="標楷體" pitchFamily="65" charset="-120"/>
                <a:ea typeface="標楷體" pitchFamily="65" charset="-120"/>
                <a:hlinkClick r:id="rId3"/>
              </a:rPr>
              <a:t>外語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  <a:hlinkClick r:id="rId3"/>
              </a:rPr>
              <a:t>能力輔導課程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，若於應屆畢業之次學期開學前未及格或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未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取得規定之證照門檻，須選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修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「外語能力輔導課程」並完成註冊繳費。</a:t>
            </a:r>
            <a:endParaRPr lang="en-US" altLang="zh-TW" sz="30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0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系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上規定未開課之證照門檻，於應屆畢業之</a:t>
            </a:r>
            <a:r>
              <a:rPr lang="zh-TW" altLang="zh-TW" sz="3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次學期開學前未取得者，須完成次學期之註冊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繳費</a:t>
            </a:r>
            <a:r>
              <a:rPr lang="zh-TW" altLang="en-US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程序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次學期取得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證照經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系辦通過者，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得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於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次學期之</a:t>
            </a:r>
            <a:r>
              <a:rPr lang="zh-TW" altLang="zh-TW" sz="3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期末</a:t>
            </a:r>
            <a:r>
              <a:rPr lang="zh-TW" altLang="zh-TW" sz="3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始得領取畢業證書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000" kern="100" dirty="0" smtClean="0">
                <a:latin typeface="Times New Roman"/>
                <a:ea typeface="標楷體"/>
                <a:cs typeface="Arial"/>
              </a:rPr>
              <a:t>資訊</a:t>
            </a:r>
            <a:r>
              <a:rPr lang="zh-TW" altLang="en-US" sz="3000" kern="100" dirty="0">
                <a:latin typeface="Times New Roman"/>
                <a:ea typeface="標楷體"/>
                <a:cs typeface="Arial"/>
              </a:rPr>
              <a:t>證照門檻須通過始得畢業，取得證照時，請至</a:t>
            </a:r>
            <a:r>
              <a:rPr lang="en-US" altLang="zh-TW" sz="3000" kern="100" dirty="0">
                <a:latin typeface="Times New Roman"/>
                <a:ea typeface="標楷體"/>
                <a:cs typeface="Arial"/>
              </a:rPr>
              <a:t>【</a:t>
            </a:r>
            <a:r>
              <a:rPr lang="zh-TW" altLang="en-US" sz="3000" kern="100" dirty="0">
                <a:latin typeface="Times New Roman"/>
                <a:ea typeface="標楷體"/>
                <a:cs typeface="Arial"/>
              </a:rPr>
              <a:t>學生資訊系統＼畢業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證照門檻</a:t>
            </a:r>
            <a:r>
              <a:rPr lang="en-US" altLang="zh-TW" sz="3000" kern="100" dirty="0">
                <a:latin typeface="Times New Roman"/>
                <a:ea typeface="標楷體"/>
                <a:cs typeface="Arial"/>
              </a:rPr>
              <a:t>】</a:t>
            </a:r>
            <a:r>
              <a:rPr lang="zh-TW" altLang="en-US" sz="3000" kern="100" dirty="0">
                <a:latin typeface="Times New Roman"/>
                <a:ea typeface="標楷體"/>
                <a:cs typeface="Arial"/>
              </a:rPr>
              <a:t>上傳證照電子檔並將紙本繳至系辦查驗，始得通過</a:t>
            </a:r>
            <a:r>
              <a:rPr lang="zh-TW" altLang="en-US" sz="3000" kern="100" dirty="0" smtClean="0">
                <a:latin typeface="Times New Roman"/>
                <a:ea typeface="標楷體"/>
                <a:cs typeface="Arial"/>
              </a:rPr>
              <a:t>。</a:t>
            </a:r>
            <a:endParaRPr lang="en-US" altLang="zh-TW" sz="3000" kern="100" dirty="0" smtClean="0">
              <a:latin typeface="Times New Roman"/>
              <a:ea typeface="標楷體"/>
              <a:cs typeface="Arial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3000" kern="100" dirty="0" smtClean="0">
              <a:latin typeface="Times New Roman"/>
              <a:ea typeface="標楷體"/>
              <a:cs typeface="Arial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000" kern="100" dirty="0" smtClean="0">
                <a:solidFill>
                  <a:srgbClr val="0000FF"/>
                </a:solidFill>
                <a:latin typeface="Times New Roman"/>
                <a:ea typeface="標楷體"/>
                <a:cs typeface="Arial"/>
              </a:rPr>
              <a:t>創造力講座</a:t>
            </a:r>
            <a:r>
              <a:rPr lang="zh-TW" altLang="en-US" sz="3000" kern="100" dirty="0" smtClean="0">
                <a:latin typeface="Times New Roman"/>
                <a:ea typeface="標楷體"/>
                <a:cs typeface="Arial"/>
              </a:rPr>
              <a:t>，為日間部四年制學生畢業門檻之一，可至</a:t>
            </a:r>
            <a:r>
              <a:rPr lang="en-US" altLang="zh-TW" sz="3000" kern="100" dirty="0">
                <a:latin typeface="Times New Roman"/>
                <a:ea typeface="標楷體"/>
                <a:cs typeface="Arial"/>
              </a:rPr>
              <a:t>【</a:t>
            </a:r>
            <a:r>
              <a:rPr lang="zh-TW" altLang="en-US" sz="3000" kern="100" dirty="0" smtClean="0">
                <a:latin typeface="Times New Roman"/>
                <a:ea typeface="標楷體"/>
                <a:cs typeface="Arial"/>
              </a:rPr>
              <a:t>學生資訊系統＼畢業證照門檻</a:t>
            </a:r>
            <a:r>
              <a:rPr lang="en-US" altLang="zh-TW" sz="3000" kern="100" dirty="0">
                <a:latin typeface="Times New Roman"/>
                <a:ea typeface="標楷體"/>
                <a:cs typeface="Arial"/>
              </a:rPr>
              <a:t>】 </a:t>
            </a:r>
            <a:r>
              <a:rPr lang="zh-TW" altLang="en-US" sz="3000" kern="100" dirty="0" smtClean="0">
                <a:latin typeface="Times New Roman"/>
                <a:ea typeface="標楷體"/>
                <a:cs typeface="Arial"/>
              </a:rPr>
              <a:t>查詢是否通過。</a:t>
            </a:r>
            <a:endParaRPr lang="en-US" altLang="zh-TW" sz="2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6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37591513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269633"/>
            <a:ext cx="7194376" cy="639087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五、畢業自審及證照門檻查詢：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7</a:t>
            </a:fld>
            <a:endParaRPr kumimoji="0"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7056784" cy="352839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74" y="4797152"/>
            <a:ext cx="8346682" cy="2032217"/>
          </a:xfrm>
          <a:prstGeom prst="rect">
            <a:avLst/>
          </a:prstGeom>
        </p:spPr>
      </p:pic>
      <p:sp>
        <p:nvSpPr>
          <p:cNvPr id="11" name="向下箭號 10"/>
          <p:cNvSpPr/>
          <p:nvPr/>
        </p:nvSpPr>
        <p:spPr>
          <a:xfrm rot="1076571">
            <a:off x="4838250" y="3451351"/>
            <a:ext cx="380270" cy="144477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81240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8</a:t>
            </a:fld>
            <a:endParaRPr kumimoji="0"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609435"/>
              </p:ext>
            </p:extLst>
          </p:nvPr>
        </p:nvGraphicFramePr>
        <p:xfrm>
          <a:off x="827584" y="908720"/>
          <a:ext cx="8030981" cy="54971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{E8B1032C-EA38-4F05-BA0D-38AFFFC7BED3}</a:tableStyleId>
              </a:tblPr>
              <a:tblGrid>
                <a:gridCol w="3247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94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666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流程</a:t>
                      </a:r>
                      <a:endParaRPr lang="zh-TW" sz="1800" b="1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時程</a:t>
                      </a: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作業</a:t>
                      </a:r>
                      <a:endParaRPr lang="en-US" altLang="zh-TW" sz="1800" b="1" kern="100" dirty="0" smtClean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對象</a:t>
                      </a:r>
                      <a:endParaRPr lang="zh-TW" sz="1800" b="1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內　　　　　容</a:t>
                      </a:r>
                    </a:p>
                  </a:txBody>
                  <a:tcPr marL="49924" marR="49924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4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即日起</a:t>
                      </a:r>
                      <a:r>
                        <a:rPr lang="en-US" sz="18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~</a:t>
                      </a:r>
                      <a:r>
                        <a:rPr lang="en-US" sz="18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107.12.14</a:t>
                      </a:r>
                      <a:endParaRPr lang="zh-TW" sz="18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學生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自審</a:t>
                      </a: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上網至【學生資訊系統＼畢業審核自審】先進行自審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作業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zh-TW" sz="1800" b="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課程類別不符者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可至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系辦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洽詢確認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以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利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下學期加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選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zh-TW" sz="1800" b="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9924" marR="49924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36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即日起</a:t>
                      </a:r>
                      <a:r>
                        <a:rPr lang="en-US" sz="18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~</a:t>
                      </a:r>
                      <a:r>
                        <a:rPr lang="en-US" sz="18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108.03.08</a:t>
                      </a:r>
                      <a:r>
                        <a:rPr lang="zh-TW" sz="18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前</a:t>
                      </a:r>
                      <a:endParaRPr lang="zh-TW" sz="18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系辦</a:t>
                      </a:r>
                      <a:endParaRPr lang="zh-TW" sz="18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針對</a:t>
                      </a: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大四生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予以</a:t>
                      </a: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畢業應修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學分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與畢業門檻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之宣導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zh-TW" sz="1800" b="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9924" marR="49924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4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8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即日起</a:t>
                      </a:r>
                      <a:endParaRPr lang="en-US" sz="18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~107.12.14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系辦</a:t>
                      </a:r>
                      <a:endParaRPr lang="zh-TW" altLang="zh-TW" sz="18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系辦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印製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「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學生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修</a:t>
                      </a: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習狀況清冊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」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及</a:t>
                      </a:r>
                      <a:r>
                        <a:rPr lang="zh-TW" alt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「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重覆修課名單</a:t>
                      </a:r>
                      <a:r>
                        <a:rPr lang="zh-TW" alt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」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異常學生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提醒</a:t>
                      </a: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所屬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學生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下學期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加選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zh-TW" sz="1800" b="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9924" marR="49924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50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4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107.12.24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~107.12.31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學生</a:t>
                      </a: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zh-TW" altLang="zh-TW" sz="1800" b="0" kern="12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下學期課程初選，並再次自我審查是否需加選課程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zh-TW" sz="1800" b="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9924" marR="49924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46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5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108.01.21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~108.03.07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系辦</a:t>
                      </a: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針對初選結果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r>
                        <a:rPr lang="zh-TW" alt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系辦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檢視</a:t>
                      </a:r>
                      <a:r>
                        <a:rPr lang="zh-TW" alt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「修習狀況清冊」異常學生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提醒學生選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課。</a:t>
                      </a:r>
                      <a:endParaRPr lang="zh-TW" sz="1800" b="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9924" marR="49924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24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6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</a:rPr>
                        <a:t>10</a:t>
                      </a:r>
                      <a:r>
                        <a:rPr lang="en-US" altLang="zh-TW" sz="1800" b="0" kern="100" dirty="0" smtClean="0">
                          <a:effectLst/>
                        </a:rPr>
                        <a:t>8</a:t>
                      </a:r>
                      <a:r>
                        <a:rPr lang="en-US" sz="1800" b="0" kern="100" dirty="0" smtClean="0">
                          <a:effectLst/>
                        </a:rPr>
                        <a:t>.02.2</a:t>
                      </a:r>
                      <a:r>
                        <a:rPr lang="en-US" altLang="zh-TW" sz="1800" b="0" kern="100" dirty="0" smtClean="0">
                          <a:effectLst/>
                        </a:rPr>
                        <a:t>5</a:t>
                      </a:r>
                      <a:endParaRPr lang="en-US" sz="1800" b="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</a:rPr>
                        <a:t>~10</a:t>
                      </a:r>
                      <a:r>
                        <a:rPr lang="en-US" altLang="zh-TW" sz="1800" b="0" kern="100" dirty="0" smtClean="0">
                          <a:effectLst/>
                        </a:rPr>
                        <a:t>8</a:t>
                      </a:r>
                      <a:r>
                        <a:rPr lang="en-US" sz="1800" b="0" kern="100" dirty="0" smtClean="0">
                          <a:effectLst/>
                        </a:rPr>
                        <a:t>.0</a:t>
                      </a:r>
                      <a:r>
                        <a:rPr lang="en-US" altLang="zh-TW" sz="1800" b="0" kern="100" dirty="0" smtClean="0">
                          <a:effectLst/>
                        </a:rPr>
                        <a:t>3</a:t>
                      </a:r>
                      <a:r>
                        <a:rPr lang="en-US" sz="1800" b="0" kern="100" dirty="0" smtClean="0">
                          <a:effectLst/>
                        </a:rPr>
                        <a:t>.</a:t>
                      </a:r>
                      <a:r>
                        <a:rPr lang="en-US" altLang="zh-TW" sz="1800" b="0" kern="100" dirty="0" smtClean="0">
                          <a:effectLst/>
                        </a:rPr>
                        <a:t>08</a:t>
                      </a:r>
                      <a:endParaRPr lang="zh-TW" sz="1800" b="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學生</a:t>
                      </a: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學生自行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加</a:t>
                      </a: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退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選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課程，請及早進行選課以免影響畢業</a:t>
                      </a:r>
                      <a:endParaRPr lang="en-US" altLang="zh-TW" sz="1800" b="0" kern="100" dirty="0" smtClean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9924" marR="49924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260648"/>
            <a:ext cx="8077200" cy="648072"/>
          </a:xfrm>
        </p:spPr>
        <p:txBody>
          <a:bodyPr>
            <a:noAutofit/>
          </a:bodyPr>
          <a:lstStyle/>
          <a:p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六、畢業資格審查流程及時程</a:t>
            </a:r>
            <a:r>
              <a:rPr lang="en-US" altLang="zh-TW" sz="3200" dirty="0" smtClean="0">
                <a:latin typeface="華康中圓體" pitchFamily="49" charset="-120"/>
                <a:ea typeface="華康中圓體" pitchFamily="49" charset="-120"/>
              </a:rPr>
              <a:t>-1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200" dirty="0"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10491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9</a:t>
            </a:fld>
            <a:endParaRPr kumimoji="0"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867346"/>
              </p:ext>
            </p:extLst>
          </p:nvPr>
        </p:nvGraphicFramePr>
        <p:xfrm>
          <a:off x="822112" y="764704"/>
          <a:ext cx="8142376" cy="580711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{E8B1032C-EA38-4F05-BA0D-38AFFFC7BED3}</a:tableStyleId>
              </a:tblPr>
              <a:tblGrid>
                <a:gridCol w="3247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04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19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851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540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流程</a:t>
                      </a:r>
                      <a:endParaRPr lang="zh-TW" sz="1800" b="1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時程</a:t>
                      </a: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作業</a:t>
                      </a:r>
                      <a:endParaRPr lang="en-US" altLang="zh-TW" sz="1800" b="1" kern="100" dirty="0" smtClean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對象</a:t>
                      </a:r>
                      <a:endParaRPr lang="zh-TW" sz="1800" b="1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內　　　　　容</a:t>
                      </a:r>
                    </a:p>
                  </a:txBody>
                  <a:tcPr marL="49924" marR="49924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819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7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</a:rPr>
                        <a:t>1</a:t>
                      </a:r>
                      <a:r>
                        <a:rPr lang="en-US" sz="1800" kern="100" dirty="0" smtClean="0">
                          <a:effectLst/>
                        </a:rPr>
                        <a:t>0</a:t>
                      </a:r>
                      <a:r>
                        <a:rPr lang="en-US" altLang="zh-TW" sz="1800" kern="100" dirty="0" smtClean="0">
                          <a:effectLst/>
                        </a:rPr>
                        <a:t>8</a:t>
                      </a:r>
                      <a:r>
                        <a:rPr lang="en-US" sz="1800" kern="100" dirty="0" smtClean="0">
                          <a:effectLst/>
                        </a:rPr>
                        <a:t>.02.2</a:t>
                      </a:r>
                      <a:r>
                        <a:rPr lang="en-US" altLang="zh-TW" sz="1800" kern="100" dirty="0" smtClean="0">
                          <a:effectLst/>
                        </a:rPr>
                        <a:t>5</a:t>
                      </a:r>
                      <a:endParaRPr lang="en-US" sz="18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~10</a:t>
                      </a:r>
                      <a:r>
                        <a:rPr lang="en-US" altLang="zh-TW" sz="1800" kern="100" dirty="0" smtClean="0">
                          <a:effectLst/>
                        </a:rPr>
                        <a:t>8</a:t>
                      </a:r>
                      <a:r>
                        <a:rPr lang="en-US" sz="1800" kern="100" dirty="0" smtClean="0">
                          <a:effectLst/>
                        </a:rPr>
                        <a:t>.03.1</a:t>
                      </a:r>
                      <a:r>
                        <a:rPr lang="en-US" altLang="zh-TW" sz="1800" kern="100" dirty="0" smtClean="0">
                          <a:effectLst/>
                        </a:rPr>
                        <a:t>5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學生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自</a:t>
                      </a:r>
                      <a:r>
                        <a:rPr lang="zh-TW" sz="18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審</a:t>
                      </a:r>
                      <a:r>
                        <a:rPr lang="zh-TW" altLang="en-US" sz="18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及個人基本資料</a:t>
                      </a:r>
                      <a:endParaRPr lang="en-US" altLang="zh-TW" sz="1800" kern="100" dirty="0" smtClean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確認</a:t>
                      </a:r>
                      <a:endParaRPr lang="zh-TW" sz="18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「畢業調查表」註冊組將送系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辦請</a:t>
                      </a: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班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代領取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zh-TW" sz="1800" b="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86995" marR="7620" indent="-1187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r>
                        <a:rPr 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.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學生請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再次</a:t>
                      </a: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上網自審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並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於【自我</a:t>
                      </a: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審查】頁籤確認是否能如期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畢業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，再找班代於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「</a:t>
                      </a: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畢業調查表」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簽章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，請班代於</a:t>
                      </a:r>
                      <a:r>
                        <a:rPr lang="en-US" alt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3/15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前將畢業調查表送回系辦</a:t>
                      </a:r>
                      <a:r>
                        <a:rPr lang="zh-TW" alt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進行全面畢業資格初審作業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，避免逾期影響畢業。</a:t>
                      </a:r>
                      <a:endParaRPr lang="en-US" altLang="zh-TW" sz="1800" b="0" kern="100" dirty="0" smtClean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86995" marR="7620" indent="-11874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3.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至「學生資訊系統</a:t>
                      </a:r>
                      <a:r>
                        <a:rPr lang="en-US" alt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\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個人基本資料」確認姓名及生日是否正確。</a:t>
                      </a:r>
                      <a:endParaRPr lang="zh-TW" altLang="zh-TW" sz="1800" b="0" kern="100" dirty="0" smtClean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9924" marR="49924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86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8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10</a:t>
                      </a:r>
                      <a:r>
                        <a:rPr lang="en-US" altLang="zh-TW" sz="1800" kern="100" dirty="0" smtClean="0">
                          <a:effectLst/>
                        </a:rPr>
                        <a:t>8</a:t>
                      </a:r>
                      <a:r>
                        <a:rPr lang="en-US" sz="1800" kern="100" dirty="0" smtClean="0">
                          <a:effectLst/>
                        </a:rPr>
                        <a:t>.03.1</a:t>
                      </a:r>
                      <a:r>
                        <a:rPr lang="en-US" altLang="zh-TW" sz="1800" kern="100" dirty="0" smtClean="0">
                          <a:effectLst/>
                        </a:rPr>
                        <a:t>8</a:t>
                      </a:r>
                      <a:endParaRPr lang="en-US" sz="18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~10</a:t>
                      </a:r>
                      <a:r>
                        <a:rPr lang="en-US" altLang="zh-TW" sz="1800" kern="100" dirty="0" smtClean="0">
                          <a:effectLst/>
                        </a:rPr>
                        <a:t>8</a:t>
                      </a:r>
                      <a:r>
                        <a:rPr lang="en-US" sz="1800" kern="100" dirty="0" smtClean="0">
                          <a:effectLst/>
                        </a:rPr>
                        <a:t>.04.1</a:t>
                      </a:r>
                      <a:r>
                        <a:rPr lang="en-US" altLang="zh-TW" sz="1800" kern="100" dirty="0" smtClean="0">
                          <a:effectLst/>
                        </a:rPr>
                        <a:t>9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系辦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初審</a:t>
                      </a: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marL="73025" indent="-1231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系辦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初審</a:t>
                      </a: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與學生自審結果不同時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將轉知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學生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知悉。</a:t>
                      </a:r>
                      <a:endParaRPr lang="zh-TW" sz="1800" b="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73025" indent="-1231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r>
                        <a:rPr 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.</a:t>
                      </a: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課程異動或停開，至課程系統維護替代課程，並將替代課程對照表送課務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組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zh-TW" sz="1800" b="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73025" indent="-1231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.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系辦將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「</a:t>
                      </a: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畢業調查表」及「畢業成績審查清冊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」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電子檔</a:t>
                      </a:r>
                      <a:r>
                        <a:rPr lang="en-US" alt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Mail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至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註冊組</a:t>
                      </a:r>
                      <a:r>
                        <a:rPr lang="en-US" alt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進修教學組信箱。</a:t>
                      </a:r>
                      <a:endParaRPr lang="zh-TW" sz="1800" b="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9924" marR="49924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40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9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10</a:t>
                      </a:r>
                      <a:r>
                        <a:rPr lang="en-US" altLang="zh-TW" sz="1800" kern="100" dirty="0" smtClean="0">
                          <a:effectLst/>
                        </a:rPr>
                        <a:t>8</a:t>
                      </a:r>
                      <a:r>
                        <a:rPr lang="en-US" sz="1800" kern="100" dirty="0" smtClean="0">
                          <a:effectLst/>
                        </a:rPr>
                        <a:t>.04.</a:t>
                      </a:r>
                      <a:r>
                        <a:rPr lang="en-US" altLang="zh-TW" sz="1800" kern="100" dirty="0" smtClean="0">
                          <a:effectLst/>
                        </a:rPr>
                        <a:t>22</a:t>
                      </a:r>
                      <a:endParaRPr lang="en-US" sz="18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~10</a:t>
                      </a:r>
                      <a:r>
                        <a:rPr lang="en-US" altLang="zh-TW" sz="1800" kern="100" dirty="0" smtClean="0">
                          <a:effectLst/>
                        </a:rPr>
                        <a:t>8</a:t>
                      </a:r>
                      <a:r>
                        <a:rPr lang="en-US" sz="1800" kern="100" dirty="0" smtClean="0">
                          <a:effectLst/>
                        </a:rPr>
                        <a:t>.06.1</a:t>
                      </a:r>
                      <a:r>
                        <a:rPr lang="en-US" altLang="zh-TW" sz="1800" kern="100" dirty="0" smtClean="0">
                          <a:effectLst/>
                        </a:rPr>
                        <a:t>4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註冊組</a:t>
                      </a:r>
                      <a:r>
                        <a:rPr lang="en-US" sz="18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endParaRPr lang="zh-TW" sz="18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進修教學組</a:t>
                      </a: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註冊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組</a:t>
                      </a:r>
                      <a:r>
                        <a:rPr lang="en-US" alt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/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進修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教學</a:t>
                      </a: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組進行畢業資格複審及證書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製作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zh-TW" sz="1800" b="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9924" marR="49924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40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10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10</a:t>
                      </a:r>
                      <a:r>
                        <a:rPr lang="en-US" altLang="zh-TW" sz="1800" kern="100" dirty="0" smtClean="0">
                          <a:effectLst/>
                        </a:rPr>
                        <a:t>8</a:t>
                      </a:r>
                      <a:r>
                        <a:rPr lang="en-US" sz="1800" kern="100" dirty="0" smtClean="0">
                          <a:effectLst/>
                        </a:rPr>
                        <a:t>.06.1</a:t>
                      </a:r>
                      <a:r>
                        <a:rPr lang="en-US" altLang="zh-TW" sz="1800" kern="100" dirty="0" smtClean="0">
                          <a:effectLst/>
                        </a:rPr>
                        <a:t>5</a:t>
                      </a:r>
                      <a:endParaRPr lang="en-US" sz="18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~10</a:t>
                      </a:r>
                      <a:r>
                        <a:rPr lang="en-US" altLang="zh-TW" sz="1800" kern="100" dirty="0" smtClean="0">
                          <a:effectLst/>
                        </a:rPr>
                        <a:t>8</a:t>
                      </a:r>
                      <a:r>
                        <a:rPr lang="en-US" sz="1800" kern="100" dirty="0" smtClean="0">
                          <a:effectLst/>
                        </a:rPr>
                        <a:t>.06.1</a:t>
                      </a:r>
                      <a:r>
                        <a:rPr lang="en-US" altLang="zh-TW" sz="1800" kern="100" dirty="0" smtClean="0">
                          <a:effectLst/>
                        </a:rPr>
                        <a:t>6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系辦</a:t>
                      </a: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學生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離</a:t>
                      </a: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校手續皆通過者，領取畢業證書及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成績單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zh-TW" sz="1800" b="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9924" marR="49924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867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.</a:t>
                      </a:r>
                      <a:r>
                        <a:rPr lang="zh-TW" sz="1600" kern="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畢業門檻若於</a:t>
                      </a: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</a:t>
                      </a:r>
                      <a:r>
                        <a:rPr lang="zh-TW" sz="1600" kern="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月開學時仍未通過者，視為延修生，須</a:t>
                      </a:r>
                      <a:r>
                        <a:rPr lang="zh-TW" sz="1600" kern="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完成</a:t>
                      </a:r>
                      <a:r>
                        <a:rPr lang="en-US" altLang="zh-TW" sz="1600" kern="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108</a:t>
                      </a:r>
                      <a:r>
                        <a:rPr lang="zh-TW" altLang="en-US" sz="1600" kern="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學年度第</a:t>
                      </a:r>
                      <a:r>
                        <a:rPr lang="en-US" altLang="zh-TW" sz="1600" kern="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r>
                        <a:rPr lang="zh-TW" altLang="en-US" sz="1600" kern="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學期延修生</a:t>
                      </a:r>
                      <a:r>
                        <a:rPr lang="zh-TW" sz="1600" kern="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註冊</a:t>
                      </a:r>
                      <a:r>
                        <a:rPr lang="zh-TW" sz="1600" kern="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繳費</a:t>
                      </a:r>
                      <a:r>
                        <a:rPr lang="zh-TW" sz="1600" kern="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程序</a:t>
                      </a:r>
                      <a:r>
                        <a:rPr lang="zh-TW" altLang="en-US" sz="1600" kern="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並於當學期結束後始得畢業</a:t>
                      </a:r>
                      <a:r>
                        <a:rPr lang="en-US" altLang="zh-TW" sz="1600" kern="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1600" kern="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民國</a:t>
                      </a:r>
                      <a:r>
                        <a:rPr lang="en-US" altLang="zh-TW" sz="1600" kern="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109</a:t>
                      </a:r>
                      <a:r>
                        <a:rPr lang="zh-TW" altLang="en-US" sz="1600" kern="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r>
                        <a:rPr lang="en-US" altLang="zh-TW" sz="1600" kern="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r>
                        <a:rPr lang="zh-TW" altLang="en-US" sz="1600" kern="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月領畢業證書</a:t>
                      </a:r>
                      <a:r>
                        <a:rPr lang="en-US" altLang="zh-TW" sz="1600" kern="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lang="zh-TW" altLang="en-US" sz="1600" kern="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en-US" altLang="zh-TW" sz="1600" kern="10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r>
                        <a:rPr lang="en-US" sz="16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.</a:t>
                      </a:r>
                      <a:r>
                        <a:rPr lang="zh-TW" sz="16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外語證照及系證照門檻通過後，務必將『證照正本』送語言中心及</a:t>
                      </a:r>
                      <a:r>
                        <a:rPr lang="zh-TW" sz="16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系</a:t>
                      </a:r>
                      <a:r>
                        <a:rPr lang="en-US" altLang="zh-TW" sz="16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sz="16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辦</a:t>
                      </a:r>
                      <a:r>
                        <a:rPr lang="zh-TW" sz="16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認定，始為</a:t>
                      </a:r>
                      <a:r>
                        <a:rPr lang="zh-TW" sz="16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通過</a:t>
                      </a:r>
                      <a:r>
                        <a:rPr lang="zh-TW" altLang="en-US" sz="16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zh-TW" sz="16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9924" marR="49924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116632"/>
            <a:ext cx="8077200" cy="648072"/>
          </a:xfrm>
        </p:spPr>
        <p:txBody>
          <a:bodyPr>
            <a:noAutofit/>
          </a:bodyPr>
          <a:lstStyle/>
          <a:p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六、畢業資格審查流程及時程</a:t>
            </a:r>
            <a:r>
              <a:rPr lang="en-US" altLang="zh-TW" sz="3200" dirty="0" smtClean="0">
                <a:latin typeface="華康中圓體" pitchFamily="49" charset="-120"/>
                <a:ea typeface="華康中圓體" pitchFamily="49" charset="-120"/>
              </a:rPr>
              <a:t>-2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200" dirty="0"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623372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heme/theme1.xml><?xml version="1.0" encoding="utf-8"?>
<a:theme xmlns:a="http://schemas.openxmlformats.org/drawingml/2006/main" name="訓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1345</Words>
  <Application>Microsoft Office PowerPoint</Application>
  <PresentationFormat>如螢幕大小 (4:3)</PresentationFormat>
  <Paragraphs>175</Paragraphs>
  <Slides>11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0" baseType="lpstr">
      <vt:lpstr>Arial</vt:lpstr>
      <vt:lpstr>新細明體</vt:lpstr>
      <vt:lpstr>Georgia</vt:lpstr>
      <vt:lpstr>華康中圓體</vt:lpstr>
      <vt:lpstr>Times New Roman</vt:lpstr>
      <vt:lpstr>Wingdings</vt:lpstr>
      <vt:lpstr>Calibri</vt:lpstr>
      <vt:lpstr>標楷體</vt:lpstr>
      <vt:lpstr>訓練</vt:lpstr>
      <vt:lpstr>朝陽科技大學 107學年度第2學期應屆畢業生  畢業資格審核注意事項 　　　　　－－大學部　　　 　　</vt:lpstr>
      <vt:lpstr>一、應屆畢業生規定：</vt:lpstr>
      <vt:lpstr>二、畢業自審：</vt:lpstr>
      <vt:lpstr>三、四日畢業資格審查項目：</vt:lpstr>
      <vt:lpstr>四、四日畢業資格注意事項－1：</vt:lpstr>
      <vt:lpstr>四、四日畢業資格注意事項－2：</vt:lpstr>
      <vt:lpstr>五、畢業自審及證照門檻查詢：</vt:lpstr>
      <vt:lpstr>六、畢業資格審查流程及時程-1：</vt:lpstr>
      <vt:lpstr>六、畢業資格審查流程及時程-2：</vt:lpstr>
      <vt:lpstr>Q&amp;A  是否仍有問題? ． 請先上網查看【畢業生專區】資訊 . 『各系畢業資格審核注意事項』</vt:lpstr>
      <vt:lpstr>洽詢單位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2015-11-09T06:45:29Z</dcterms:created>
  <dcterms:modified xsi:type="dcterms:W3CDTF">2018-11-29T02:59:45Z</dcterms:modified>
</cp:coreProperties>
</file>