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64" r:id="rId3"/>
    <p:sldId id="266" r:id="rId4"/>
    <p:sldId id="265" r:id="rId5"/>
    <p:sldId id="267" r:id="rId6"/>
    <p:sldId id="268" r:id="rId7"/>
    <p:sldId id="270" r:id="rId8"/>
  </p:sldIdLst>
  <p:sldSz cx="9144000" cy="6858000" type="screen4x3"/>
  <p:notesSz cx="6807200" cy="9939338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68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DD522576-501D-4D46-A222-F8DD8F1BD484}" type="datetimeFigureOut">
              <a:rPr lang="zh-TW" altLang="en-US"/>
              <a:pPr>
                <a:defRPr/>
              </a:pPr>
              <a:t>2020/10/22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E6EC6499-B9C2-4D5A-A63D-3F255407627E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624994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18955DA3-C7FF-4578-A0E4-C93B0F92119E}" type="datetimeFigureOut">
              <a:rPr lang="zh-TW" altLang="en-US"/>
              <a:pPr>
                <a:defRPr/>
              </a:pPr>
              <a:t>2020/10/22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3013"/>
            <a:ext cx="447357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TW" altLang="en-US" noProof="0" smtClean="0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noProof="0" smtClean="0"/>
              <a:t>按一下以編輯母片文字樣式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4FC0A58C-63D8-4242-B3A1-70CB90BEB98F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682888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備忘稿版面配置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TW" altLang="en-US" smtClean="0"/>
          </a:p>
        </p:txBody>
      </p:sp>
      <p:sp>
        <p:nvSpPr>
          <p:cNvPr id="5124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87801590-E49D-4990-A82C-C03798787C6B}" type="slidenum">
              <a:rPr lang="zh-TW" altLang="en-US" smtClean="0"/>
              <a:pPr/>
              <a:t>1</a:t>
            </a:fld>
            <a:endParaRPr lang="zh-TW" altLang="en-US" smtClean="0"/>
          </a:p>
        </p:txBody>
      </p:sp>
    </p:spTree>
    <p:extLst>
      <p:ext uri="{BB962C8B-B14F-4D97-AF65-F5344CB8AC3E}">
        <p14:creationId xmlns:p14="http://schemas.microsoft.com/office/powerpoint/2010/main" val="38660888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80000"/>
              </a:lnSpc>
            </a:pPr>
            <a:r>
              <a:rPr lang="zh-TW" altLang="zh-TW" smtClean="0"/>
              <a:t>提供簡報的簡短概觀。 描描述簡報的主要焦點與其重要性。</a:t>
            </a:r>
          </a:p>
          <a:p>
            <a:pPr>
              <a:lnSpc>
                <a:spcPct val="80000"/>
              </a:lnSpc>
            </a:pPr>
            <a:r>
              <a:rPr lang="zh-TW" altLang="zh-TW" smtClean="0"/>
              <a:t>介紹每個主要主題。</a:t>
            </a:r>
          </a:p>
          <a:p>
            <a:r>
              <a:rPr lang="zh-TW" altLang="zh-TW" smtClean="0"/>
              <a:t>為了幫助簡報對象掌握簡報重點，您 可以 在整個簡報期間重複此概觀投影片，反白顯示您接下來要討論的特定主題。</a:t>
            </a:r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B7C0858F-56C6-404C-9B6F-47D6219FCC51}" type="slidenum">
              <a:rPr lang="en-US" altLang="zh-TW" smtClean="0"/>
              <a:pPr/>
              <a:t>3</a:t>
            </a:fld>
            <a:endParaRPr lang="zh-TW" altLang="zh-TW" smtClean="0"/>
          </a:p>
        </p:txBody>
      </p:sp>
      <p:sp>
        <p:nvSpPr>
          <p:cNvPr id="8197" name="頁尾版面配置區 4"/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endParaRPr lang="zh-TW" altLang="zh-TW" smtClean="0"/>
          </a:p>
        </p:txBody>
      </p:sp>
    </p:spTree>
    <p:extLst>
      <p:ext uri="{BB962C8B-B14F-4D97-AF65-F5344CB8AC3E}">
        <p14:creationId xmlns:p14="http://schemas.microsoft.com/office/powerpoint/2010/main" val="35410860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189" indent="0" algn="ctr">
              <a:buNone/>
              <a:defRPr/>
            </a:lvl2pPr>
            <a:lvl3pPr marL="914377" indent="0" algn="ctr">
              <a:buNone/>
              <a:defRPr/>
            </a:lvl3pPr>
            <a:lvl4pPr marL="1371566" indent="0" algn="ctr">
              <a:buNone/>
              <a:defRPr/>
            </a:lvl4pPr>
            <a:lvl5pPr marL="1828754" indent="0" algn="ctr">
              <a:buNone/>
              <a:defRPr/>
            </a:lvl5pPr>
            <a:lvl6pPr marL="2285943" indent="0" algn="ctr">
              <a:buNone/>
              <a:defRPr/>
            </a:lvl6pPr>
            <a:lvl7pPr marL="2743131" indent="0" algn="ctr">
              <a:buNone/>
              <a:defRPr/>
            </a:lvl7pPr>
            <a:lvl8pPr marL="3200320" indent="0" algn="ctr">
              <a:buNone/>
              <a:defRPr/>
            </a:lvl8pPr>
            <a:lvl9pPr marL="3657509" indent="0" algn="ctr">
              <a:buNone/>
              <a:defRPr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55C099-00C2-42EB-ACAD-5211400D65C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9413246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D3CB3B-3AA5-49C0-8AA9-9BE51637E2B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3285196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62312E-DC3C-42C5-905D-C2458C5C68B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095639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058221-DB01-40CB-A5D8-AEE785F4F28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919944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189" indent="0">
              <a:buNone/>
              <a:defRPr sz="1800"/>
            </a:lvl2pPr>
            <a:lvl3pPr marL="914377" indent="0">
              <a:buNone/>
              <a:defRPr sz="1600"/>
            </a:lvl3pPr>
            <a:lvl4pPr marL="1371566" indent="0">
              <a:buNone/>
              <a:defRPr sz="1400"/>
            </a:lvl4pPr>
            <a:lvl5pPr marL="1828754" indent="0">
              <a:buNone/>
              <a:defRPr sz="1400"/>
            </a:lvl5pPr>
            <a:lvl6pPr marL="2285943" indent="0">
              <a:buNone/>
              <a:defRPr sz="1400"/>
            </a:lvl6pPr>
            <a:lvl7pPr marL="2743131" indent="0">
              <a:buNone/>
              <a:defRPr sz="1400"/>
            </a:lvl7pPr>
            <a:lvl8pPr marL="3200320" indent="0">
              <a:buNone/>
              <a:defRPr sz="1400"/>
            </a:lvl8pPr>
            <a:lvl9pPr marL="3657509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6005A2-851A-4B7F-B256-2374AAE1224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3426849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F61CAD-5F12-4371-B6E4-4BE33C06A54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5249547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733CF7-B0F7-4E5E-B713-D0AA3984D01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621038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30091F-C29A-4ABF-B8A2-9CBD9F6D5C9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3550746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66072E-0937-4423-AAD9-172858C7303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5840118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557962-CE67-40C7-BF16-086A55C4AB9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3039678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FBBC5E-C262-4B3C-8B52-0D09B133EF8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118852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5B88F8C5-8D9D-41DC-8150-0893544CFE4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5pPr>
      <a:lvl6pPr marL="457189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6pPr>
      <a:lvl7pPr marL="914377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7pPr>
      <a:lvl8pPr marL="1371566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8pPr>
      <a:lvl9pPr marL="1828754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9pPr>
    </p:titleStyle>
    <p:bodyStyle>
      <a:lvl1pPr marL="341313" indent="-341313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1363" indent="-284163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1413" indent="-227013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598613" indent="-227013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5813" indent="-227013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537" indent="-228594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726" indent="-228594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8914" indent="-228594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103" indent="-228594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4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5"/>
          <p:cNvSpPr txBox="1">
            <a:spLocks noChangeArrowheads="1"/>
          </p:cNvSpPr>
          <p:nvPr/>
        </p:nvSpPr>
        <p:spPr bwMode="auto">
          <a:xfrm>
            <a:off x="900113" y="1196975"/>
            <a:ext cx="73437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zh-TW" altLang="zh-TW" sz="1800"/>
          </a:p>
        </p:txBody>
      </p:sp>
      <p:sp>
        <p:nvSpPr>
          <p:cNvPr id="8" name="標題 1"/>
          <p:cNvSpPr txBox="1">
            <a:spLocks/>
          </p:cNvSpPr>
          <p:nvPr/>
        </p:nvSpPr>
        <p:spPr bwMode="auto">
          <a:xfrm>
            <a:off x="471488" y="115888"/>
            <a:ext cx="7772400" cy="6408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zh-TW" altLang="en-US" sz="6000" b="1" kern="0" dirty="0">
                <a:solidFill>
                  <a:schemeClr val="tx2"/>
                </a:solidFill>
                <a:latin typeface="華康新特明體" pitchFamily="49" charset="-120"/>
                <a:ea typeface="華康新特明體" pitchFamily="49" charset="-120"/>
                <a:cs typeface="+mj-cs"/>
              </a:rPr>
              <a:t>傳播藝術系</a:t>
            </a:r>
            <a:endParaRPr lang="en-US" altLang="zh-TW" sz="6000" b="1" kern="0" dirty="0">
              <a:solidFill>
                <a:schemeClr val="tx2"/>
              </a:solidFill>
              <a:latin typeface="華康新特明體" pitchFamily="49" charset="-120"/>
              <a:ea typeface="華康新特明體" pitchFamily="49" charset="-120"/>
              <a:cs typeface="+mj-cs"/>
            </a:endParaRPr>
          </a:p>
          <a:p>
            <a:pPr algn="ctr" eaLnBrk="1" fontAlgn="auto" hangingPunct="1">
              <a:spcAft>
                <a:spcPts val="0"/>
              </a:spcAft>
              <a:defRPr/>
            </a:pPr>
            <a:endParaRPr lang="en-US" altLang="zh-TW" sz="5400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algn="ctr" eaLnBrk="1" fontAlgn="auto" hangingPunct="1">
              <a:spcAft>
                <a:spcPts val="0"/>
              </a:spcAft>
              <a:defRPr/>
            </a:pPr>
            <a:r>
              <a:rPr lang="zh-TW" altLang="en-US" sz="48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進修部畢業學分審查</a:t>
            </a:r>
            <a:endParaRPr lang="en-US" altLang="zh-TW" sz="4800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altLang="zh-TW" sz="40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(109</a:t>
            </a:r>
            <a:r>
              <a:rPr lang="zh-TW" altLang="en-US" sz="40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學年度應屆畢業生</a:t>
            </a:r>
            <a:r>
              <a:rPr lang="en-US" altLang="zh-TW" sz="40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)</a:t>
            </a:r>
          </a:p>
          <a:p>
            <a:pPr algn="ctr" eaLnBrk="1" fontAlgn="auto" hangingPunct="1">
              <a:spcAft>
                <a:spcPts val="0"/>
              </a:spcAft>
              <a:defRPr/>
            </a:pPr>
            <a:endParaRPr lang="en-US" altLang="zh-TW" sz="5400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algn="ctr" eaLnBrk="1" fontAlgn="auto" hangingPunct="1">
              <a:spcAft>
                <a:spcPts val="0"/>
              </a:spcAft>
              <a:defRPr/>
            </a:pPr>
            <a:endParaRPr lang="en-US" altLang="zh-TW" sz="2000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3000" tmFilter="0,0; .5, 1; 1, 1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allAtOnce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標題 1"/>
          <p:cNvSpPr>
            <a:spLocks noGrp="1"/>
          </p:cNvSpPr>
          <p:nvPr>
            <p:ph type="title"/>
          </p:nvPr>
        </p:nvSpPr>
        <p:spPr>
          <a:xfrm>
            <a:off x="0" y="269875"/>
            <a:ext cx="8839200" cy="1143000"/>
          </a:xfrm>
        </p:spPr>
        <p:txBody>
          <a:bodyPr/>
          <a:lstStyle/>
          <a:p>
            <a:r>
              <a:rPr lang="zh-TW" altLang="en-US" sz="3400" smtClean="0">
                <a:latin typeface="華康中圓體" panose="020F0509000000000000" pitchFamily="49" charset="-120"/>
                <a:ea typeface="華康中圓體" panose="020F0509000000000000" pitchFamily="49" charset="-120"/>
              </a:rPr>
              <a:t>一、應屆畢業生修業規定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62000" y="1412875"/>
            <a:ext cx="8077200" cy="3744913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應屆畢業生規定：</a:t>
            </a:r>
            <a:r>
              <a:rPr lang="en-US" altLang="zh-TW" sz="2800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8</a:t>
            </a:r>
            <a:r>
              <a:rPr lang="zh-TW" altLang="zh-TW" sz="2800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  <a:cs typeface="Arial"/>
              </a:rPr>
              <a:t>學期</a:t>
            </a:r>
            <a:r>
              <a:rPr lang="zh-TW" altLang="en-US" sz="2800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  <a:cs typeface="Arial"/>
              </a:rPr>
              <a:t>皆在學</a:t>
            </a:r>
            <a:r>
              <a:rPr lang="en-US" altLang="zh-TW" sz="2800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  <a:cs typeface="Arial"/>
              </a:rPr>
              <a:t>(</a:t>
            </a:r>
            <a:r>
              <a:rPr lang="zh-TW" altLang="en-US" sz="2800" kern="100" dirty="0" smtClean="0">
                <a:latin typeface="標楷體" pitchFamily="65" charset="-120"/>
                <a:ea typeface="標楷體" pitchFamily="65" charset="-120"/>
              </a:rPr>
              <a:t>休學之學期不算在學</a:t>
            </a:r>
            <a:r>
              <a:rPr lang="en-US" altLang="zh-TW" sz="2800" kern="1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2800" kern="1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zh-TW" altLang="zh-TW" sz="2800" kern="100" dirty="0" smtClean="0">
              <a:latin typeface="標楷體" pitchFamily="65" charset="-120"/>
              <a:ea typeface="標楷體" pitchFamily="65" charset="-120"/>
            </a:endParaRPr>
          </a:p>
          <a:p>
            <a:pPr>
              <a:defRPr/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未修足學期數，但學分已修足欲畢業者，須依學則第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54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條規定申請提前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學期畢業，審核通過者始得畢業。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>
              <a:defRPr/>
            </a:pP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申請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提前畢業，請依「本校行事曆」規定時間辦理，於四上期中考後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週申請。</a:t>
            </a:r>
            <a:endParaRPr lang="zh-TW" altLang="en-US" sz="2800" dirty="0"/>
          </a:p>
        </p:txBody>
      </p:sp>
      <p:sp>
        <p:nvSpPr>
          <p:cNvPr id="6148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F0BE86AD-7809-4B10-94D8-EE800C0410B2}" type="slidenum">
              <a:rPr lang="en-US" altLang="zh-TW" smtClean="0"/>
              <a:pPr/>
              <a:t>2</a:t>
            </a:fld>
            <a:endParaRPr kumimoji="0" lang="zh-TW" altLang="en-US" smtClean="0"/>
          </a:p>
        </p:txBody>
      </p:sp>
    </p:spTree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11188" y="333375"/>
            <a:ext cx="8228012" cy="792163"/>
          </a:xfrm>
        </p:spPr>
        <p:txBody>
          <a:bodyPr/>
          <a:lstStyle/>
          <a:p>
            <a:pPr>
              <a:lnSpc>
                <a:spcPts val="5500"/>
              </a:lnSpc>
              <a:spcBef>
                <a:spcPts val="600"/>
              </a:spcBef>
            </a:pPr>
            <a:r>
              <a:rPr lang="zh-TW" altLang="en-US" sz="3800" smtClean="0">
                <a:latin typeface="華康中圓體" panose="020F0509000000000000" pitchFamily="49" charset="-120"/>
                <a:ea typeface="華康中圓體" panose="020F0509000000000000" pitchFamily="49" charset="-120"/>
              </a:rPr>
              <a:t>二、畢業資格應修學分數</a:t>
            </a:r>
            <a:endParaRPr lang="zh-TW" altLang="zh-TW" sz="270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755650" y="2852738"/>
          <a:ext cx="7777163" cy="2389823"/>
        </p:xfrm>
        <a:graphic>
          <a:graphicData uri="http://schemas.openxmlformats.org/drawingml/2006/table">
            <a:tbl>
              <a:tblPr/>
              <a:tblGrid>
                <a:gridCol w="1303338"/>
                <a:gridCol w="1433512"/>
                <a:gridCol w="1382713"/>
                <a:gridCol w="1409700"/>
                <a:gridCol w="1203325"/>
                <a:gridCol w="1044575"/>
              </a:tblGrid>
              <a:tr h="504825">
                <a:tc>
                  <a:txBody>
                    <a:bodyPr/>
                    <a:lstStyle>
                      <a:lvl1pPr defTabSz="912813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 defTabSz="912813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 defTabSz="912813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 defTabSz="912813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 defTabSz="912813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106</a:t>
                      </a:r>
                      <a:r>
                        <a:rPr kumimoji="0" lang="zh-TW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學年度</a:t>
                      </a:r>
                      <a:endParaRPr kumimoji="0" lang="en-US" altLang="zh-TW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為例</a:t>
                      </a:r>
                      <a:endParaRPr kumimoji="0" lang="zh-TW" altLang="zh-TW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horzOverflow="overflow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 gridSpan="5">
                  <a:txBody>
                    <a:bodyPr/>
                    <a:lstStyle>
                      <a:lvl1pPr defTabSz="912813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 defTabSz="912813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 defTabSz="912813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 defTabSz="912813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 defTabSz="912813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新細明體" panose="02020500000000000000" pitchFamily="18" charset="-120"/>
                        </a:rPr>
                        <a:t>畢業資格審查項目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792163">
                <a:tc>
                  <a:txBody>
                    <a:bodyPr/>
                    <a:lstStyle>
                      <a:lvl1pPr defTabSz="912813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 defTabSz="912813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 defTabSz="912813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 defTabSz="912813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 defTabSz="912813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新細明體" panose="02020500000000000000" pitchFamily="18" charset="-120"/>
                        </a:rPr>
                        <a:t>應修類別</a:t>
                      </a:r>
                      <a:endParaRPr kumimoji="0" lang="zh-TW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新細明體" panose="02020500000000000000" pitchFamily="18" charset="-120"/>
                      </a:endParaRPr>
                    </a:p>
                  </a:txBody>
                  <a:tcPr anchor="ctr" horzOverflow="overflow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>
                      <a:lvl1pPr defTabSz="912813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 defTabSz="912813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 defTabSz="912813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 defTabSz="912813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 defTabSz="912813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新細明體" panose="02020500000000000000" pitchFamily="18" charset="-120"/>
                        </a:rPr>
                        <a:t>校訂必修</a:t>
                      </a:r>
                      <a:endParaRPr kumimoji="0" lang="zh-TW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新細明體" panose="02020500000000000000" pitchFamily="18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>
                      <a:lvl1pPr defTabSz="912813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 defTabSz="912813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 defTabSz="912813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 defTabSz="912813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 defTabSz="912813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新細明體" panose="02020500000000000000" pitchFamily="18" charset="-120"/>
                        </a:rPr>
                        <a:t>專業必修</a:t>
                      </a:r>
                      <a:endParaRPr kumimoji="0" lang="zh-TW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新細明體" panose="02020500000000000000" pitchFamily="18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>
                      <a:lvl1pPr defTabSz="912813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 defTabSz="912813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 defTabSz="912813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 defTabSz="912813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 defTabSz="912813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新細明體" panose="02020500000000000000" pitchFamily="18" charset="-120"/>
                        </a:rPr>
                        <a:t>專業選修</a:t>
                      </a:r>
                      <a:endParaRPr kumimoji="0" lang="zh-TW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新細明體" panose="02020500000000000000" pitchFamily="18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>
                      <a:lvl1pPr defTabSz="912813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 defTabSz="912813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 defTabSz="912813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 defTabSz="912813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 defTabSz="912813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新細明體" panose="02020500000000000000" pitchFamily="18" charset="-120"/>
                        </a:rPr>
                        <a:t>自由</a:t>
                      </a:r>
                      <a:endParaRPr kumimoji="0" lang="en-US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新細明體" panose="02020500000000000000" pitchFamily="18" charset="-120"/>
                      </a:endParaRPr>
                    </a:p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新細明體" panose="02020500000000000000" pitchFamily="18" charset="-120"/>
                        </a:rPr>
                        <a:t>學分</a:t>
                      </a:r>
                      <a:endParaRPr kumimoji="0" lang="zh-TW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新細明體" panose="02020500000000000000" pitchFamily="18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>
                      <a:lvl1pPr defTabSz="912813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 defTabSz="912813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 defTabSz="912813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 defTabSz="912813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 defTabSz="912813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新細明體" panose="02020500000000000000" pitchFamily="18" charset="-120"/>
                        </a:rPr>
                        <a:t>總學</a:t>
                      </a:r>
                      <a:endParaRPr kumimoji="0" lang="en-US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新細明體" panose="02020500000000000000" pitchFamily="18" charset="-120"/>
                      </a:endParaRPr>
                    </a:p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新細明體" panose="02020500000000000000" pitchFamily="18" charset="-120"/>
                        </a:rPr>
                        <a:t>分數</a:t>
                      </a:r>
                      <a:endParaRPr kumimoji="0" lang="zh-TW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</a:tr>
              <a:tr h="1079500">
                <a:tc>
                  <a:txBody>
                    <a:bodyPr/>
                    <a:lstStyle>
                      <a:lvl1pPr defTabSz="912813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 defTabSz="912813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 defTabSz="912813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 defTabSz="912813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 defTabSz="912813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新細明體" panose="02020500000000000000" pitchFamily="18" charset="-120"/>
                        </a:rPr>
                        <a:t>應修科目數及學分</a:t>
                      </a:r>
                      <a:endParaRPr kumimoji="0" lang="zh-TW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新細明體" panose="02020500000000000000" pitchFamily="18" charset="-120"/>
                      </a:endParaRPr>
                    </a:p>
                  </a:txBody>
                  <a:tcPr anchor="ctr" horzOverflow="overflow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>
                      <a:lvl1pPr defTabSz="912813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 defTabSz="912813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 defTabSz="912813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 defTabSz="912813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 defTabSz="912813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新細明體" panose="02020500000000000000" pitchFamily="18" charset="-120"/>
                        </a:rPr>
                        <a:t>11</a:t>
                      </a:r>
                      <a:r>
                        <a:rPr kumimoji="0" lang="zh-TW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新細明體" panose="02020500000000000000" pitchFamily="18" charset="-120"/>
                        </a:rPr>
                        <a:t>科</a:t>
                      </a:r>
                    </a:p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新細明體" panose="02020500000000000000" pitchFamily="18" charset="-120"/>
                        </a:rPr>
                        <a:t>28</a:t>
                      </a:r>
                      <a:r>
                        <a:rPr kumimoji="0" lang="zh-TW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新細明體" panose="02020500000000000000" pitchFamily="18" charset="-120"/>
                        </a:rPr>
                        <a:t>學分</a:t>
                      </a:r>
                      <a:endParaRPr kumimoji="0" lang="zh-TW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912813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 defTabSz="912813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 defTabSz="912813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 defTabSz="912813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 defTabSz="912813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新細明體" panose="02020500000000000000" pitchFamily="18" charset="-120"/>
                        </a:rPr>
                        <a:t>17</a:t>
                      </a:r>
                      <a:r>
                        <a:rPr kumimoji="0" lang="zh-TW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新細明體" panose="02020500000000000000" pitchFamily="18" charset="-120"/>
                        </a:rPr>
                        <a:t>科</a:t>
                      </a:r>
                    </a:p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新細明體" panose="02020500000000000000" pitchFamily="18" charset="-120"/>
                        </a:rPr>
                        <a:t>34</a:t>
                      </a:r>
                      <a:r>
                        <a:rPr kumimoji="0" lang="zh-TW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新細明體" panose="02020500000000000000" pitchFamily="18" charset="-120"/>
                        </a:rPr>
                        <a:t>學分</a:t>
                      </a:r>
                      <a:endParaRPr kumimoji="0" lang="zh-TW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912813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 defTabSz="912813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 defTabSz="912813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 defTabSz="912813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 defTabSz="912813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新細明體" panose="02020500000000000000" pitchFamily="18" charset="-120"/>
                        </a:rPr>
                        <a:t>最少應選修</a:t>
                      </a:r>
                      <a:r>
                        <a:rPr kumimoji="0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新細明體" panose="02020500000000000000" pitchFamily="18" charset="-120"/>
                        </a:rPr>
                        <a:t>52</a:t>
                      </a:r>
                      <a:r>
                        <a:rPr kumimoji="0" lang="zh-TW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新細明體" panose="02020500000000000000" pitchFamily="18" charset="-120"/>
                        </a:rPr>
                        <a:t>學分</a:t>
                      </a:r>
                      <a:endParaRPr kumimoji="0" lang="zh-TW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912813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 defTabSz="912813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 defTabSz="912813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 defTabSz="912813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 defTabSz="912813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新細明體" panose="02020500000000000000" pitchFamily="18" charset="-120"/>
                        </a:rPr>
                        <a:t>14</a:t>
                      </a:r>
                      <a:r>
                        <a:rPr kumimoji="0" lang="zh-TW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新細明體" panose="02020500000000000000" pitchFamily="18" charset="-120"/>
                        </a:rPr>
                        <a:t>學分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912813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 defTabSz="912813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 defTabSz="912813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 defTabSz="912813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 defTabSz="912813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新細明體" panose="02020500000000000000" pitchFamily="18" charset="-120"/>
                        </a:rPr>
                        <a:t>128</a:t>
                      </a:r>
                      <a:r>
                        <a:rPr kumimoji="0" lang="zh-TW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新細明體" panose="02020500000000000000" pitchFamily="18" charset="-120"/>
                        </a:rPr>
                        <a:t>學分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197" name="投影片編號版面配置區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0EF68203-6ADE-4330-BEE2-3D9FF985C052}" type="slidenum">
              <a:rPr lang="en-US" altLang="zh-TW" smtClean="0"/>
              <a:pPr/>
              <a:t>3</a:t>
            </a:fld>
            <a:endParaRPr kumimoji="0" lang="zh-TW" altLang="en-US" smtClean="0"/>
          </a:p>
        </p:txBody>
      </p:sp>
      <p:sp>
        <p:nvSpPr>
          <p:cNvPr id="7198" name="文字方塊 5"/>
          <p:cNvSpPr txBox="1">
            <a:spLocks noChangeArrowheads="1"/>
          </p:cNvSpPr>
          <p:nvPr/>
        </p:nvSpPr>
        <p:spPr bwMode="auto">
          <a:xfrm>
            <a:off x="449263" y="1268413"/>
            <a:ext cx="8443912" cy="1385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zh-TW" altLang="en-US" sz="2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畢業應修科目及學分數，依各入學年度適用之課程規</a:t>
            </a:r>
            <a:endParaRPr lang="en-US" altLang="zh-TW" sz="2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2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劃表認定畢業學分。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延修生請依據所屬學年度適用之</a:t>
            </a:r>
            <a:endParaRPr lang="en-US" altLang="zh-TW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課規認定。</a:t>
            </a:r>
            <a:endParaRPr lang="zh-TW" altLang="en-US" sz="2800" dirty="0"/>
          </a:p>
        </p:txBody>
      </p:sp>
    </p:spTree>
    <p:custDataLst>
      <p:tags r:id="rId1"/>
    </p:custData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標題 1"/>
          <p:cNvSpPr>
            <a:spLocks noGrp="1"/>
          </p:cNvSpPr>
          <p:nvPr>
            <p:ph type="title"/>
          </p:nvPr>
        </p:nvSpPr>
        <p:spPr>
          <a:xfrm>
            <a:off x="0" y="269875"/>
            <a:ext cx="8839200" cy="1143000"/>
          </a:xfrm>
        </p:spPr>
        <p:txBody>
          <a:bodyPr/>
          <a:lstStyle/>
          <a:p>
            <a:r>
              <a:rPr lang="zh-TW" altLang="en-US" sz="3400" dirty="0" smtClean="0">
                <a:latin typeface="華康中圓體" panose="020F0509000000000000" pitchFamily="49" charset="-120"/>
                <a:ea typeface="華康中圓體" panose="020F0509000000000000" pitchFamily="49" charset="-120"/>
              </a:rPr>
              <a:t>三、畢業學分自審注意事項－</a:t>
            </a:r>
            <a:r>
              <a:rPr lang="en-US" altLang="zh-TW" sz="3400" dirty="0" smtClean="0">
                <a:latin typeface="華康中圓體" panose="020F0509000000000000" pitchFamily="49" charset="-120"/>
                <a:ea typeface="華康中圓體" panose="020F0509000000000000" pitchFamily="49" charset="-120"/>
              </a:rPr>
              <a:t>1</a:t>
            </a:r>
            <a:endParaRPr lang="zh-TW" altLang="en-US" sz="3400" dirty="0" smtClean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84213" y="1341438"/>
            <a:ext cx="8077200" cy="4319587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zh-TW" alt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標楷體" pitchFamily="65" charset="-120"/>
                <a:ea typeface="標楷體" pitchFamily="65" charset="-120"/>
              </a:rPr>
              <a:t>畢業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學分歸類為校訂必修、專業必修、專業選修及自由學分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4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類項。</a:t>
            </a:r>
            <a:endParaRPr lang="en-US" altLang="zh-TW" sz="2400" dirty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defRPr/>
            </a:pP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學生資訊系統＼畢業審核自審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系統自三上起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開放查看是否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有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漏列，歸類僅供參考。四上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12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月正式自審起請檢視歸類是否正確。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>
              <a:defRPr/>
            </a:pPr>
            <a:r>
              <a:rPr lang="zh-TW" altLang="en-US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大四下開學日前應至</a:t>
            </a:r>
            <a:r>
              <a:rPr lang="en-US" altLang="zh-TW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學生資訊系統</a:t>
            </a:r>
            <a:r>
              <a:rPr lang="en-US" altLang="zh-TW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\</a:t>
            </a:r>
            <a:r>
              <a:rPr lang="zh-TW" altLang="en-US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畢業審核自審</a:t>
            </a:r>
            <a:r>
              <a:rPr lang="en-US" altLang="zh-TW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完成自審，系上二審於大四下加退選結束後開始審查，</a:t>
            </a:r>
            <a:r>
              <a:rPr lang="en-US" altLang="zh-TW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4</a:t>
            </a:r>
            <a:r>
              <a:rPr lang="zh-TW" altLang="en-US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月中旬請應屆畢業生務必上系統確認二審結果。</a:t>
            </a:r>
            <a:endParaRPr lang="en-US" altLang="zh-TW" sz="2400" dirty="0">
              <a:latin typeface="標楷體" pitchFamily="65" charset="-120"/>
              <a:ea typeface="標楷體" pitchFamily="65" charset="-120"/>
            </a:endParaRPr>
          </a:p>
          <a:p>
            <a:pPr>
              <a:defRPr/>
            </a:pP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依選課準則第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條規定：進修部學生至日間部修習學分，全學程採計以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48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學分為限。</a:t>
            </a:r>
            <a:r>
              <a:rPr lang="zh-TW" altLang="en-US" sz="24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超出學分不予認列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2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FontTx/>
              <a:buNone/>
              <a:defRPr/>
            </a:pPr>
            <a:endParaRPr lang="en-US" altLang="zh-TW" sz="2400" dirty="0" smtClean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9220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F38A3E5B-EF83-4E32-9A2F-8312B573D7BC}" type="slidenum">
              <a:rPr lang="en-US" altLang="zh-TW" smtClean="0"/>
              <a:pPr/>
              <a:t>4</a:t>
            </a:fld>
            <a:endParaRPr kumimoji="0" lang="zh-TW" altLang="en-US" smtClean="0"/>
          </a:p>
        </p:txBody>
      </p:sp>
    </p:spTree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350" y="428625"/>
            <a:ext cx="9144000" cy="1143000"/>
          </a:xfrm>
        </p:spPr>
        <p:txBody>
          <a:bodyPr/>
          <a:lstStyle/>
          <a:p>
            <a:r>
              <a:rPr lang="zh-TW" altLang="en-US" sz="3400" smtClean="0">
                <a:latin typeface="華康中圓體" panose="020F0509000000000000" pitchFamily="49" charset="-120"/>
                <a:ea typeface="華康中圓體" panose="020F0509000000000000" pitchFamily="49" charset="-120"/>
              </a:rPr>
              <a:t>畢業學分自審注意事項－</a:t>
            </a:r>
            <a:r>
              <a:rPr lang="en-US" altLang="zh-TW" sz="3400" smtClean="0">
                <a:latin typeface="華康中圓體" panose="020F0509000000000000" pitchFamily="49" charset="-120"/>
                <a:ea typeface="華康中圓體" panose="020F0509000000000000" pitchFamily="49" charset="-120"/>
              </a:rPr>
              <a:t>2</a:t>
            </a:r>
            <a:endParaRPr lang="zh-TW" altLang="zh-TW" sz="3400" smtClean="0">
              <a:latin typeface="華康中圓體" panose="020F0509000000000000" pitchFamily="49" charset="-120"/>
              <a:ea typeface="華康中圓體" panose="020F0509000000000000" pitchFamily="49" charset="-12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755650" y="1268413"/>
            <a:ext cx="7920038" cy="4233862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altLang="en-US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重</a:t>
            </a:r>
            <a:r>
              <a:rPr altLang="en-US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補修校訂必修或專業必修，可能出現在自由學分類中，請依據課程規劃表歸類，於</a:t>
            </a:r>
            <a:r>
              <a:rPr lang="en-US" altLang="zh-TW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〔</a:t>
            </a:r>
            <a:r>
              <a:rPr altLang="en-US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自審異動</a:t>
            </a:r>
            <a:r>
              <a:rPr lang="en-US" altLang="zh-TW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〕</a:t>
            </a:r>
            <a:r>
              <a:rPr altLang="en-US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提出更正</a:t>
            </a:r>
            <a:r>
              <a:rPr altLang="en-US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400" dirty="0" smtClean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altLang="zh-TW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標楷體" pitchFamily="65" charset="-120"/>
                <a:ea typeface="標楷體" pitchFamily="65" charset="-120"/>
              </a:rPr>
              <a:t>同一</a:t>
            </a:r>
            <a:r>
              <a:rPr altLang="zh-TW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標楷體" pitchFamily="65" charset="-120"/>
                <a:ea typeface="標楷體" pitchFamily="65" charset="-120"/>
              </a:rPr>
              <a:t>科目</a:t>
            </a:r>
            <a:r>
              <a:rPr altLang="zh-TW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重</a:t>
            </a:r>
            <a:r>
              <a:rPr altLang="en-US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複</a:t>
            </a:r>
            <a:r>
              <a:rPr altLang="zh-TW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修習，</a:t>
            </a:r>
            <a:r>
              <a:rPr altLang="zh-TW" sz="24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不</a:t>
            </a:r>
            <a:r>
              <a:rPr altLang="en-US" sz="24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予</a:t>
            </a:r>
            <a:r>
              <a:rPr altLang="zh-TW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認列為畢業</a:t>
            </a:r>
            <a:r>
              <a:rPr altLang="zh-TW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學分</a:t>
            </a:r>
            <a:r>
              <a:rPr altLang="en-US" sz="2400" dirty="0" smtClean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400" dirty="0" smtClean="0">
              <a:solidFill>
                <a:srgbClr val="003300"/>
              </a:solidFill>
              <a:latin typeface="標楷體" pitchFamily="65" charset="-120"/>
              <a:ea typeface="標楷體" pitchFamily="65" charset="-120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altLang="zh-TW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標楷體"/>
                <a:cs typeface="新細明體"/>
              </a:rPr>
              <a:t>自由</a:t>
            </a:r>
            <a:r>
              <a:rPr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標楷體"/>
                <a:cs typeface="新細明體"/>
              </a:rPr>
              <a:t>學分</a:t>
            </a:r>
            <a:r>
              <a:rPr altLang="en-US" sz="2400" kern="1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標楷體"/>
                <a:cs typeface="Arial"/>
              </a:rPr>
              <a:t>包含外系學分、課程規劃中未有</a:t>
            </a:r>
            <a:r>
              <a:rPr altLang="en-US" sz="2400" kern="1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標楷體"/>
                <a:cs typeface="Arial"/>
              </a:rPr>
              <a:t>之課程</a:t>
            </a:r>
            <a:r>
              <a:rPr altLang="en-US" sz="2400" kern="1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標楷體"/>
                <a:cs typeface="Arial"/>
              </a:rPr>
              <a:t>、超修的專業選修或校訂學分</a:t>
            </a:r>
            <a:r>
              <a:rPr altLang="en-US" sz="2400" kern="1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標楷體"/>
                <a:cs typeface="Arial"/>
              </a:rPr>
              <a:t>。</a:t>
            </a:r>
            <a:endParaRPr lang="en-US" altLang="zh-TW" sz="2400" kern="1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/>
              <a:ea typeface="標楷體"/>
              <a:cs typeface="Arial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altLang="en-US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選修</a:t>
            </a:r>
            <a:r>
              <a:rPr altLang="en-US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本班未規劃之本系專業選修或外系課程，依課程規劃表規定應歸類為自由學分，請注意並</a:t>
            </a:r>
            <a:r>
              <a:rPr lang="en-US" altLang="zh-TW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〔</a:t>
            </a:r>
            <a:r>
              <a:rPr altLang="en-US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自審異動</a:t>
            </a:r>
            <a:r>
              <a:rPr lang="en-US" altLang="zh-TW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〕</a:t>
            </a:r>
            <a:r>
              <a:rPr altLang="en-US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400" dirty="0" smtClean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altLang="en-US" sz="2400" dirty="0">
                <a:latin typeface="標楷體" pitchFamily="65" charset="-120"/>
                <a:ea typeface="標楷體" pitchFamily="65" charset="-120"/>
              </a:rPr>
              <a:t>超修</a:t>
            </a:r>
            <a:r>
              <a:rPr altLang="en-US" sz="2400" dirty="0" smtClean="0">
                <a:latin typeface="標楷體" pitchFamily="65" charset="-120"/>
                <a:ea typeface="標楷體" pitchFamily="65" charset="-120"/>
              </a:rPr>
              <a:t>本</a:t>
            </a:r>
            <a:r>
              <a:rPr altLang="en-US" sz="2400" dirty="0">
                <a:latin typeface="標楷體" pitchFamily="65" charset="-120"/>
                <a:ea typeface="標楷體" pitchFamily="65" charset="-120"/>
              </a:rPr>
              <a:t>班之專業</a:t>
            </a:r>
            <a:r>
              <a:rPr altLang="en-US" sz="2400" dirty="0" smtClean="0">
                <a:latin typeface="標楷體" pitchFamily="65" charset="-120"/>
                <a:ea typeface="標楷體" pitchFamily="65" charset="-120"/>
              </a:rPr>
              <a:t>選修即可</a:t>
            </a:r>
            <a:r>
              <a:rPr altLang="en-US" sz="2400" dirty="0">
                <a:latin typeface="標楷體" pitchFamily="65" charset="-120"/>
                <a:ea typeface="標楷體" pitchFamily="65" charset="-120"/>
              </a:rPr>
              <a:t>認列為自由學分，無須再異動至自由選修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(</a:t>
            </a:r>
            <a:r>
              <a:rPr altLang="en-US" sz="2400" dirty="0">
                <a:latin typeface="標楷體" pitchFamily="65" charset="-120"/>
                <a:ea typeface="標楷體" pitchFamily="65" charset="-120"/>
              </a:rPr>
              <a:t>多此一舉了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)</a:t>
            </a:r>
            <a:r>
              <a:rPr altLang="en-US" sz="24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0244" name="投影片編號版面配置區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C40596D3-4A64-4AA6-A68E-85FDE06AA772}" type="slidenum">
              <a:rPr lang="en-US" altLang="zh-TW" smtClean="0"/>
              <a:pPr/>
              <a:t>5</a:t>
            </a:fld>
            <a:endParaRPr kumimoji="0" lang="zh-TW" altLang="en-US" smtClean="0"/>
          </a:p>
        </p:txBody>
      </p:sp>
    </p:spTree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0" y="630238"/>
            <a:ext cx="9144000" cy="1143000"/>
          </a:xfrm>
        </p:spPr>
        <p:txBody>
          <a:bodyPr/>
          <a:lstStyle/>
          <a:p>
            <a:r>
              <a:rPr lang="zh-TW" altLang="en-US" sz="3400" smtClean="0">
                <a:latin typeface="華康中圓體" panose="020F0509000000000000" pitchFamily="49" charset="-120"/>
                <a:ea typeface="華康中圓體" panose="020F0509000000000000" pitchFamily="49" charset="-120"/>
              </a:rPr>
              <a:t>畢業學分自審注意事項－</a:t>
            </a:r>
            <a:r>
              <a:rPr lang="en-US" altLang="zh-TW" sz="3400" smtClean="0">
                <a:latin typeface="華康中圓體" panose="020F0509000000000000" pitchFamily="49" charset="-120"/>
                <a:ea typeface="華康中圓體" panose="020F0509000000000000" pitchFamily="49" charset="-120"/>
              </a:rPr>
              <a:t>3</a:t>
            </a:r>
            <a:endParaRPr lang="zh-TW" altLang="zh-TW" sz="3400" b="1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042988" y="2060575"/>
            <a:ext cx="7705725" cy="3024188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  <a:defRPr/>
            </a:pPr>
            <a:r>
              <a:rPr alt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標楷體" pitchFamily="65" charset="-120"/>
                <a:ea typeface="標楷體" pitchFamily="65" charset="-120"/>
              </a:rPr>
              <a:t>停</a:t>
            </a:r>
            <a:r>
              <a:rPr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標楷體" pitchFamily="65" charset="-120"/>
                <a:ea typeface="標楷體" pitchFamily="65" charset="-120"/>
              </a:rPr>
              <a:t>開</a:t>
            </a:r>
            <a:r>
              <a:rPr alt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標楷體" pitchFamily="65" charset="-120"/>
                <a:ea typeface="標楷體" pitchFamily="65" charset="-120"/>
              </a:rPr>
              <a:t>之</a:t>
            </a:r>
            <a:r>
              <a:rPr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標楷體" pitchFamily="65" charset="-120"/>
                <a:ea typeface="標楷體" pitchFamily="65" charset="-120"/>
              </a:rPr>
              <a:t>替代課程，</a:t>
            </a:r>
            <a:r>
              <a:rPr alt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標楷體" pitchFamily="65" charset="-120"/>
                <a:ea typeface="標楷體" pitchFamily="65" charset="-120"/>
              </a:rPr>
              <a:t>請上系網頁</a:t>
            </a:r>
            <a:r>
              <a:rPr lang="en-US" altLang="zh-TW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標楷體" pitchFamily="65" charset="-120"/>
                <a:ea typeface="標楷體" pitchFamily="65" charset="-120"/>
              </a:rPr>
              <a:t>-</a:t>
            </a:r>
            <a:r>
              <a:rPr alt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標楷體" pitchFamily="65" charset="-120"/>
                <a:ea typeface="標楷體" pitchFamily="65" charset="-120"/>
              </a:rPr>
              <a:t>課程規畫表查看。</a:t>
            </a:r>
            <a:endParaRPr lang="en-US" altLang="zh-TW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457200" indent="-457200">
              <a:buFont typeface="Arial" pitchFamily="34" charset="0"/>
              <a:buChar char="•"/>
              <a:defRPr/>
            </a:pPr>
            <a:r>
              <a:rPr altLang="en-US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「人文社會科學專題」</a:t>
            </a:r>
            <a:r>
              <a:rPr alt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標楷體" pitchFamily="65" charset="-120"/>
                <a:ea typeface="標楷體" pitchFamily="65" charset="-120"/>
              </a:rPr>
              <a:t>為人文暨社會學院共同核心選修課程，本系</a:t>
            </a:r>
            <a:r>
              <a:rPr lang="en-US" altLang="zh-TW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標楷體" pitchFamily="65" charset="-120"/>
                <a:ea typeface="標楷體" pitchFamily="65" charset="-120"/>
              </a:rPr>
              <a:t>105</a:t>
            </a:r>
            <a:r>
              <a:rPr alt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標楷體" pitchFamily="65" charset="-120"/>
                <a:ea typeface="標楷體" pitchFamily="65" charset="-120"/>
              </a:rPr>
              <a:t>學年度</a:t>
            </a:r>
            <a:r>
              <a:rPr lang="en-US" altLang="zh-TW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alt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標楷體" pitchFamily="65" charset="-120"/>
                <a:ea typeface="標楷體" pitchFamily="65" charset="-120"/>
              </a:rPr>
              <a:t>含</a:t>
            </a:r>
            <a:r>
              <a:rPr lang="en-US" altLang="zh-TW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標楷體" pitchFamily="65" charset="-120"/>
                <a:ea typeface="標楷體" pitchFamily="65" charset="-120"/>
              </a:rPr>
              <a:t>)</a:t>
            </a:r>
            <a:r>
              <a:rPr alt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標楷體" pitchFamily="65" charset="-120"/>
                <a:ea typeface="標楷體" pitchFamily="65" charset="-120"/>
              </a:rPr>
              <a:t>前學生必修，</a:t>
            </a:r>
            <a:r>
              <a:rPr lang="en-US" altLang="zh-TW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標楷體" pitchFamily="65" charset="-120"/>
                <a:ea typeface="標楷體" pitchFamily="65" charset="-120"/>
              </a:rPr>
              <a:t>106</a:t>
            </a:r>
            <a:r>
              <a:rPr altLang="en-US" sz="2800" smtClean="0">
                <a:solidFill>
                  <a:schemeClr val="tx1">
                    <a:lumMod val="95000"/>
                    <a:lumOff val="5000"/>
                  </a:schemeClr>
                </a:solidFill>
                <a:latin typeface="標楷體" pitchFamily="65" charset="-120"/>
                <a:ea typeface="標楷體" pitchFamily="65" charset="-120"/>
              </a:rPr>
              <a:t>學年度入學起</a:t>
            </a:r>
            <a:r>
              <a:rPr lang="zh-TW" altLang="en-US" sz="2800" smtClean="0">
                <a:solidFill>
                  <a:schemeClr val="tx1">
                    <a:lumMod val="95000"/>
                    <a:lumOff val="5000"/>
                  </a:schemeClr>
                </a:solidFill>
                <a:latin typeface="標楷體" pitchFamily="65" charset="-120"/>
                <a:ea typeface="標楷體" pitchFamily="65" charset="-120"/>
              </a:rPr>
              <a:t>認列</a:t>
            </a:r>
            <a:r>
              <a:rPr altLang="en-US" sz="2800" smtClean="0">
                <a:solidFill>
                  <a:schemeClr val="tx1">
                    <a:lumMod val="95000"/>
                    <a:lumOff val="5000"/>
                  </a:schemeClr>
                </a:solidFill>
                <a:latin typeface="標楷體" pitchFamily="65" charset="-120"/>
                <a:ea typeface="標楷體" pitchFamily="65" charset="-120"/>
              </a:rPr>
              <a:t>為自由學分</a:t>
            </a:r>
            <a:r>
              <a:rPr alt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800" dirty="0" smtClean="0">
              <a:solidFill>
                <a:schemeClr val="tx1">
                  <a:lumMod val="95000"/>
                  <a:lumOff val="5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  <a:defRPr/>
            </a:pPr>
            <a:endParaRPr lang="en-US" altLang="zh-TW" sz="2800" dirty="0" smtClean="0">
              <a:solidFill>
                <a:schemeClr val="tx1">
                  <a:lumMod val="95000"/>
                  <a:lumOff val="5000"/>
                </a:schemeClr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1268" name="投影片編號版面配置區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9E5AA08A-774E-4460-A6B8-B7D59858D965}" type="slidenum">
              <a:rPr lang="en-US" altLang="zh-TW" smtClean="0"/>
              <a:pPr/>
              <a:t>6</a:t>
            </a:fld>
            <a:endParaRPr kumimoji="0" lang="zh-TW" altLang="en-US" smtClean="0"/>
          </a:p>
        </p:txBody>
      </p:sp>
    </p:spTree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395288" y="1700213"/>
            <a:ext cx="8353425" cy="3457575"/>
          </a:xfrm>
          <a:prstGeom prst="rect">
            <a:avLst/>
          </a:prstGeom>
        </p:spPr>
        <p:txBody>
          <a:bodyPr anchor="ctr">
            <a:normAutofit fontScale="92500"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  <a:defRPr/>
            </a:pPr>
            <a:r>
              <a:rPr altLang="en-US" sz="3000" dirty="0" smtClean="0">
                <a:latin typeface="標楷體" pitchFamily="65" charset="-120"/>
                <a:ea typeface="標楷體" pitchFamily="65" charset="-120"/>
              </a:rPr>
              <a:t>專業必修、專業選修及自由學分之認列</a:t>
            </a:r>
            <a:r>
              <a:rPr altLang="en-US" sz="3000" smtClean="0">
                <a:latin typeface="標楷體" pitchFamily="65" charset="-120"/>
                <a:ea typeface="標楷體" pitchFamily="65" charset="-120"/>
              </a:rPr>
              <a:t>，上班時間請找系辦</a:t>
            </a:r>
            <a:r>
              <a:rPr lang="zh-TW" altLang="en-US" sz="3000" smtClean="0">
                <a:latin typeface="標楷體" pitchFamily="65" charset="-120"/>
                <a:ea typeface="標楷體" pitchFamily="65" charset="-120"/>
              </a:rPr>
              <a:t>助教</a:t>
            </a:r>
            <a:r>
              <a:rPr altLang="en-US" sz="3000" smtClean="0">
                <a:latin typeface="標楷體" pitchFamily="65" charset="-120"/>
                <a:ea typeface="標楷體" pitchFamily="65" charset="-120"/>
              </a:rPr>
              <a:t>楊姐</a:t>
            </a:r>
            <a:r>
              <a:rPr altLang="en-US" sz="3000" dirty="0" smtClean="0">
                <a:latin typeface="標楷體" pitchFamily="65" charset="-120"/>
                <a:ea typeface="標楷體" pitchFamily="65" charset="-120"/>
              </a:rPr>
              <a:t>，分機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7333</a:t>
            </a:r>
            <a:r>
              <a:rPr altLang="zh-TW" sz="30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  <a:defRPr/>
            </a:pP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  <a:defRPr/>
            </a:pPr>
            <a:r>
              <a:rPr altLang="en-US" sz="3000" dirty="0" smtClean="0">
                <a:latin typeface="標楷體" pitchFamily="65" charset="-120"/>
                <a:ea typeface="標楷體" pitchFamily="65" charset="-120"/>
              </a:rPr>
              <a:t>校訂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altLang="en-US" sz="3000" dirty="0" smtClean="0">
                <a:latin typeface="標楷體" pitchFamily="65" charset="-120"/>
                <a:ea typeface="標楷體" pitchFamily="65" charset="-120"/>
              </a:rPr>
              <a:t>通識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altLang="en-US" sz="3000" dirty="0" smtClean="0">
                <a:latin typeface="標楷體" pitchFamily="65" charset="-120"/>
                <a:ea typeface="標楷體" pitchFamily="65" charset="-120"/>
              </a:rPr>
              <a:t>課程，請洽分機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7246</a:t>
            </a:r>
            <a:r>
              <a:rPr altLang="en-US" sz="3000" dirty="0" smtClean="0">
                <a:latin typeface="標楷體" pitchFamily="65" charset="-120"/>
                <a:ea typeface="標楷體" pitchFamily="65" charset="-120"/>
              </a:rPr>
              <a:t>通識學院助教。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  <a:defRPr/>
            </a:pPr>
            <a:r>
              <a:rPr altLang="en-US" sz="3000" dirty="0">
                <a:latin typeface="標楷體" pitchFamily="65" charset="-120"/>
                <a:ea typeface="標楷體" pitchFamily="65" charset="-120"/>
              </a:rPr>
              <a:t>外語類課程，請洽分機</a:t>
            </a:r>
            <a:r>
              <a:rPr lang="en-US" altLang="zh-TW" sz="3000" dirty="0">
                <a:latin typeface="標楷體" pitchFamily="65" charset="-120"/>
                <a:ea typeface="標楷體" pitchFamily="65" charset="-120"/>
              </a:rPr>
              <a:t>7525</a:t>
            </a:r>
            <a:r>
              <a:rPr altLang="en-US" sz="3000" dirty="0">
                <a:latin typeface="標楷體" pitchFamily="65" charset="-120"/>
                <a:ea typeface="標楷體" pitchFamily="65" charset="-120"/>
              </a:rPr>
              <a:t>語言中心助教</a:t>
            </a:r>
            <a:r>
              <a:rPr altLang="en-US" sz="30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  <a:defRPr/>
            </a:pP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  <a:defRPr/>
            </a:pPr>
            <a:r>
              <a:rPr altLang="en-US" sz="3000" dirty="0" smtClean="0">
                <a:latin typeface="標楷體" pitchFamily="65" charset="-120"/>
                <a:ea typeface="標楷體" pitchFamily="65" charset="-120"/>
              </a:rPr>
              <a:t>畢業資格審查系統問題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altLang="en-US" sz="2400" dirty="0" smtClean="0">
                <a:latin typeface="標楷體" pitchFamily="65" charset="-120"/>
                <a:ea typeface="標楷體" pitchFamily="65" charset="-120"/>
              </a:rPr>
              <a:t>如已修科目未呈現等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)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>
              <a:defRPr/>
            </a:pPr>
            <a:r>
              <a:rPr altLang="en-US" sz="3000" dirty="0" smtClean="0">
                <a:latin typeface="標楷體" pitchFamily="65" charset="-120"/>
                <a:ea typeface="標楷體" pitchFamily="65" charset="-120"/>
              </a:rPr>
              <a:t>　 進修部學生請洽進修教學</a:t>
            </a:r>
            <a:r>
              <a:rPr altLang="en-US" sz="3000" dirty="0">
                <a:latin typeface="標楷體" pitchFamily="65" charset="-120"/>
                <a:ea typeface="標楷體" pitchFamily="65" charset="-120"/>
              </a:rPr>
              <a:t>組</a:t>
            </a:r>
            <a:r>
              <a:rPr altLang="en-US" sz="3000" dirty="0" smtClean="0">
                <a:latin typeface="標楷體" pitchFamily="65" charset="-120"/>
                <a:ea typeface="標楷體" pitchFamily="65" charset="-120"/>
              </a:rPr>
              <a:t>（分機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4652~4654</a:t>
            </a:r>
            <a:r>
              <a:rPr altLang="en-US" sz="3000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22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zh-TW" altLang="en-US" sz="3800" u="sng" smtClean="0">
                <a:solidFill>
                  <a:srgbClr val="FF0000"/>
                </a:solidFill>
                <a:latin typeface="華康中圓體" panose="020F0509000000000000" pitchFamily="49" charset="-120"/>
                <a:ea typeface="華康中圓體" panose="020F0509000000000000" pitchFamily="49" charset="-120"/>
              </a:rPr>
              <a:t>如仍有問題</a:t>
            </a:r>
            <a:r>
              <a:rPr lang="en-US" altLang="zh-TW" sz="3800" u="sng" smtClean="0">
                <a:solidFill>
                  <a:srgbClr val="FF0000"/>
                </a:solidFill>
                <a:latin typeface="華康中圓體" panose="020F0509000000000000" pitchFamily="49" charset="-120"/>
                <a:ea typeface="華康中圓體" panose="020F0509000000000000" pitchFamily="49" charset="-120"/>
              </a:rPr>
              <a:t>…</a:t>
            </a:r>
            <a:r>
              <a:rPr lang="zh-TW" altLang="en-US" sz="3800" u="sng" smtClean="0">
                <a:solidFill>
                  <a:srgbClr val="FF0000"/>
                </a:solidFill>
                <a:latin typeface="華康中圓體" panose="020F0509000000000000" pitchFamily="49" charset="-120"/>
                <a:ea typeface="華康中圓體" panose="020F0509000000000000" pitchFamily="49" charset="-120"/>
              </a:rPr>
              <a:t>洽詢單位</a:t>
            </a:r>
            <a:endParaRPr lang="zh-TW" altLang="zh-TW" sz="3800" u="sng" smtClean="0">
              <a:solidFill>
                <a:srgbClr val="FF0000"/>
              </a:solidFill>
              <a:latin typeface="華康中圓體" panose="020F0509000000000000" pitchFamily="49" charset="-120"/>
              <a:ea typeface="華康中圓體" panose="020F0509000000000000" pitchFamily="49" charset="-120"/>
            </a:endParaRP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heme/theme1.xml><?xml version="1.0" encoding="utf-8"?>
<a:theme xmlns:a="http://schemas.openxmlformats.org/drawingml/2006/main" name="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762</TotalTime>
  <Words>508</Words>
  <Application>Microsoft Office PowerPoint</Application>
  <PresentationFormat>如螢幕大小 (4:3)</PresentationFormat>
  <Paragraphs>63</Paragraphs>
  <Slides>7</Slides>
  <Notes>2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15" baseType="lpstr">
      <vt:lpstr>華康中圓體</vt:lpstr>
      <vt:lpstr>華康新特明體</vt:lpstr>
      <vt:lpstr>新細明體</vt:lpstr>
      <vt:lpstr>標楷體</vt:lpstr>
      <vt:lpstr>Arial</vt:lpstr>
      <vt:lpstr>Calibri</vt:lpstr>
      <vt:lpstr>Times New Roman</vt:lpstr>
      <vt:lpstr>預設簡報設計</vt:lpstr>
      <vt:lpstr>PowerPoint 簡報</vt:lpstr>
      <vt:lpstr>一、應屆畢業生修業規定</vt:lpstr>
      <vt:lpstr>二、畢業資格應修學分數</vt:lpstr>
      <vt:lpstr>三、畢業學分自審注意事項－1</vt:lpstr>
      <vt:lpstr>畢業學分自審注意事項－2</vt:lpstr>
      <vt:lpstr>畢業學分自審注意事項－3</vt:lpstr>
      <vt:lpstr>如仍有問題…洽詢單位</vt:lpstr>
    </vt:vector>
  </TitlesOfParts>
  <Company>cyut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user</dc:creator>
  <cp:lastModifiedBy>user</cp:lastModifiedBy>
  <cp:revision>99</cp:revision>
  <cp:lastPrinted>2017-09-25T07:54:09Z</cp:lastPrinted>
  <dcterms:created xsi:type="dcterms:W3CDTF">2007-06-20T06:46:07Z</dcterms:created>
  <dcterms:modified xsi:type="dcterms:W3CDTF">2020-10-22T06:01:45Z</dcterms:modified>
</cp:coreProperties>
</file>