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6" r:id="rId4"/>
    <p:sldId id="265" r:id="rId5"/>
    <p:sldId id="267" r:id="rId6"/>
    <p:sldId id="270" r:id="rId7"/>
  </p:sldIdLst>
  <p:sldSz cx="9144000" cy="6858000" type="screen4x3"/>
  <p:notesSz cx="6807200" cy="99393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522576-501D-4D46-A222-F8DD8F1BD484}" type="datetimeFigureOut">
              <a:rPr lang="zh-TW" altLang="en-US"/>
              <a:pPr>
                <a:defRPr/>
              </a:pPr>
              <a:t>2023/6/17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EC6499-B9C2-4D5A-A63D-3F25540762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49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955DA3-C7FF-4578-A0E4-C93B0F92119E}" type="datetimeFigureOut">
              <a:rPr lang="zh-TW" altLang="en-US"/>
              <a:pPr>
                <a:defRPr/>
              </a:pPr>
              <a:t>2023/6/17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C0A58C-63D8-4242-B3A1-70CB90BEB9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28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7801590-E49D-4990-A82C-C03798787C6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608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zh-TW" altLang="zh-TW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altLang="zh-TW"/>
              <a:t>介紹每個主要主題。</a:t>
            </a:r>
          </a:p>
          <a:p>
            <a:r>
              <a:rPr lang="zh-TW" altLang="zh-TW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7C0858F-56C6-404C-9B6F-47D6219FCC51}" type="slidenum">
              <a:rPr lang="en-US" altLang="zh-TW" smtClean="0"/>
              <a:pPr/>
              <a:t>3</a:t>
            </a:fld>
            <a:endParaRPr lang="zh-TW" altLang="zh-TW"/>
          </a:p>
        </p:txBody>
      </p:sp>
      <p:sp>
        <p:nvSpPr>
          <p:cNvPr id="819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4108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C099-00C2-42EB-ACAD-5211400D65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132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3CB3B-3AA5-49C0-8AA9-9BE51637E2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851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2312E-DC3C-42C5-905D-C2458C5C68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956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58221-DB01-40CB-A5D8-AEE785F4F2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99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005A2-851A-4B7F-B256-2374AAE122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268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1CAD-5F12-4371-B6E4-4BE33C06A5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495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3CF7-B0F7-4E5E-B713-D0AA3984D0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10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0091F-C29A-4ABF-B8A2-9CBD9F6D5C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07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6072E-0937-4423-AAD9-172858C730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40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7962-CE67-40C7-BF16-086A55C4AB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396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BBC5E-C262-4B3C-8B52-0D09B133EF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188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B88F8C5-8D9D-41DC-8150-0893544CFE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18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37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56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75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900113" y="1196975"/>
            <a:ext cx="7343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/>
          </a:p>
        </p:txBody>
      </p:sp>
      <p:sp>
        <p:nvSpPr>
          <p:cNvPr id="8" name="標題 1"/>
          <p:cNvSpPr txBox="1">
            <a:spLocks/>
          </p:cNvSpPr>
          <p:nvPr/>
        </p:nvSpPr>
        <p:spPr bwMode="auto">
          <a:xfrm>
            <a:off x="471488" y="115888"/>
            <a:ext cx="77724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000" b="1" kern="0" dirty="0">
                <a:solidFill>
                  <a:schemeClr val="tx2"/>
                </a:solidFill>
                <a:latin typeface="華康新特明體" pitchFamily="49" charset="-120"/>
                <a:ea typeface="華康新特明體" pitchFamily="49" charset="-120"/>
                <a:cs typeface="+mj-cs"/>
              </a:rPr>
              <a:t>傳播藝術系</a:t>
            </a:r>
            <a:endParaRPr lang="en-US" altLang="zh-TW" sz="6000" b="1" kern="0" dirty="0">
              <a:solidFill>
                <a:schemeClr val="tx2"/>
              </a:solidFill>
              <a:latin typeface="華康新特明體" pitchFamily="49" charset="-120"/>
              <a:ea typeface="華康新特明體" pitchFamily="49" charset="-120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zh-TW" sz="5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4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進修部畢業學分審查</a:t>
            </a:r>
            <a:endParaRPr lang="en-US" altLang="zh-TW" sz="4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(112</a:t>
            </a:r>
            <a:r>
              <a:rPr lang="zh-TW" altLang="en-US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學年度應屆畢業生</a:t>
            </a:r>
            <a:r>
              <a:rPr lang="en-US" altLang="zh-TW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zh-TW" sz="5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zh-TW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0" y="269875"/>
            <a:ext cx="8839200" cy="1143000"/>
          </a:xfrm>
        </p:spPr>
        <p:txBody>
          <a:bodyPr/>
          <a:lstStyle/>
          <a:p>
            <a:r>
              <a:rPr lang="zh-TW" altLang="en-US" sz="3400">
                <a:latin typeface="華康中圓體" panose="020F0509000000000000" pitchFamily="49" charset="-120"/>
                <a:ea typeface="華康中圓體" panose="020F0509000000000000" pitchFamily="49" charset="-120"/>
              </a:rPr>
              <a:t>一、應屆畢業生修業規定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37449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申請提前畢業，請依「本校行事曆」規定時間辦理。</a:t>
            </a:r>
            <a:endParaRPr lang="zh-TW" altLang="en-US" sz="2800" dirty="0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0BE86AD-7809-4B10-94D8-EE800C0410B2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1188" y="333375"/>
            <a:ext cx="8228012" cy="792163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>
                <a:latin typeface="華康中圓體" panose="020F0509000000000000" pitchFamily="49" charset="-120"/>
                <a:ea typeface="華康中圓體" panose="020F0509000000000000" pitchFamily="49" charset="-120"/>
              </a:rPr>
              <a:t>二、畢業資格應修學分數</a:t>
            </a:r>
            <a:endParaRPr lang="zh-TW" altLang="zh-TW" sz="27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81729"/>
              </p:ext>
            </p:extLst>
          </p:nvPr>
        </p:nvGraphicFramePr>
        <p:xfrm>
          <a:off x="755650" y="2852738"/>
          <a:ext cx="7777163" cy="2389823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</a:t>
                      </a: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入學適用為例</a:t>
                      </a: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應修類別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校訂必修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專業必修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專業選修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自由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總學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分數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應修科目數及學分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12</a:t>
                      </a: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科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28</a:t>
                      </a: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15</a:t>
                      </a: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科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30</a:t>
                      </a: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最少應選修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56</a:t>
                      </a: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14</a:t>
                      </a:r>
                      <a:r>
                        <a:rPr kumimoji="0" lang="zh-TW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7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F68203-6ADE-4330-BEE2-3D9FF985C052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  <p:sp>
        <p:nvSpPr>
          <p:cNvPr id="7198" name="文字方塊 5"/>
          <p:cNvSpPr txBox="1">
            <a:spLocks noChangeArrowheads="1"/>
          </p:cNvSpPr>
          <p:nvPr/>
        </p:nvSpPr>
        <p:spPr bwMode="auto">
          <a:xfrm>
            <a:off x="449263" y="1268413"/>
            <a:ext cx="84439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畢業應修科目及學分數，依各入學年度適用之課程規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劃表認定畢業學分。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延修生請依據所屬學年度適用之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課規認定。</a:t>
            </a:r>
            <a:endParaRPr lang="zh-TW" altLang="en-US" sz="28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0" y="269875"/>
            <a:ext cx="8839200" cy="1143000"/>
          </a:xfrm>
        </p:spPr>
        <p:txBody>
          <a:bodyPr/>
          <a:lstStyle/>
          <a:p>
            <a:r>
              <a:rPr lang="zh-TW" altLang="en-US" sz="3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3" y="1341438"/>
            <a:ext cx="8077200" cy="43195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學分歸類為校訂必修、專業必修、專業選修及自由學分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類項。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系統自三上起開放查看是否有漏列，但歸類僅供參考，仍應以各學年度適用之課程規畫表為準。四上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月正式第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次自審，請檢視歸類是否正確，如需更正請於系統提出自審申請。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系上將於</a:t>
            </a:r>
            <a:r>
              <a:rPr lang="zh-TW" altLang="en-US" sz="2400" b="1" u="sng" dirty="0">
                <a:latin typeface="標楷體" pitchFamily="65" charset="-120"/>
                <a:ea typeface="標楷體" pitchFamily="65" charset="-120"/>
              </a:rPr>
              <a:t>初選後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進行畢業學分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預審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大四下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開學日前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應至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次自審，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系上正式審查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於大四下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加退選結束後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進行，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月中旬請應屆畢業生務必上系統確認審查結果。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Tx/>
              <a:buNone/>
              <a:defRPr/>
            </a:pP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38A3E5B-EF83-4E32-9A2F-8312B573D7BC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350" y="428625"/>
            <a:ext cx="9144000" cy="1143000"/>
          </a:xfrm>
        </p:spPr>
        <p:txBody>
          <a:bodyPr/>
          <a:lstStyle/>
          <a:p>
            <a:r>
              <a:rPr lang="zh-TW" altLang="en-US" sz="3400">
                <a:latin typeface="華康中圓體" panose="020F0509000000000000" pitchFamily="49" charset="-120"/>
                <a:ea typeface="華康中圓體" panose="020F0509000000000000" pitchFamily="49" charset="-120"/>
              </a:rPr>
              <a:t>畢業學分自審注意事項－</a:t>
            </a:r>
            <a:r>
              <a:rPr lang="en-US" altLang="zh-TW" sz="3400">
                <a:latin typeface="華康中圓體" panose="020F0509000000000000" pitchFamily="49" charset="-120"/>
                <a:ea typeface="華康中圓體" panose="020F0509000000000000" pitchFamily="49" charset="-120"/>
              </a:rPr>
              <a:t>2</a:t>
            </a:r>
            <a:endParaRPr lang="zh-TW" altLang="zh-TW" sz="340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5650" y="1355378"/>
            <a:ext cx="7920038" cy="42338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條規定：進修部學生至日間部修習學分，全學程採計以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超出學分不予認列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重補修校訂必修或專業必修</a:t>
            </a:r>
            <a:r>
              <a:rPr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，可能出現在自由學分類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別</a:t>
            </a:r>
            <a:r>
              <a:rPr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中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，請依據課程規劃表歸類，於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提出更正。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同一科目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</a:t>
            </a:r>
            <a:r>
              <a:rPr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予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自由</a:t>
            </a:r>
            <a:r>
              <a:rPr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學分</a:t>
            </a:r>
            <a:r>
              <a:rPr altLang="en-US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包含外系學分、課程規劃中未有之課程、超修的專業選修或校訂學分。</a:t>
            </a:r>
            <a:endParaRPr lang="en-US" altLang="zh-TW" sz="2400" kern="1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標楷體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選修本班未規劃之本系專業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不論日間部或進修部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依課程規劃表規定歸類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自由學分，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請特別留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latin typeface="標楷體" pitchFamily="65" charset="-120"/>
                <a:ea typeface="標楷體" pitchFamily="65" charset="-120"/>
              </a:rPr>
              <a:t>超修本班之專業選修即可認列為自由學分，無須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異動至自由選修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多此一舉了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40596D3-4A64-4AA6-A68E-85FDE06AA772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288" y="1700213"/>
            <a:ext cx="8353425" cy="345757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專業必修、專業選修及自由學分之認列，</a:t>
            </a:r>
            <a:r>
              <a:rPr altLang="en-US" sz="3000">
                <a:latin typeface="標楷體" pitchFamily="65" charset="-120"/>
                <a:ea typeface="標楷體" pitchFamily="65" charset="-120"/>
              </a:rPr>
              <a:t>上班時間請找系辦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助教陳拓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衡大哥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，分機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7333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如已修科目未呈現等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 進修部學生請洽進修教學組（分機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en-US" sz="3800" u="sng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如仍有問題</a:t>
            </a:r>
            <a:r>
              <a:rPr lang="en-US" altLang="zh-TW" sz="3800" u="sng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  <a:r>
              <a:rPr lang="zh-TW" altLang="en-US" sz="3800" u="sng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洽詢單位</a:t>
            </a:r>
            <a:endParaRPr lang="zh-TW" altLang="zh-TW" sz="3800" u="sng">
              <a:solidFill>
                <a:srgbClr val="FF0000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532</Words>
  <Application>Microsoft Office PowerPoint</Application>
  <PresentationFormat>如螢幕大小 (4:3)</PresentationFormat>
  <Paragraphs>60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華康中圓體</vt:lpstr>
      <vt:lpstr>華康新特明體</vt:lpstr>
      <vt:lpstr>新細明體</vt:lpstr>
      <vt:lpstr>標楷體</vt:lpstr>
      <vt:lpstr>Arial</vt:lpstr>
      <vt:lpstr>Calibri</vt:lpstr>
      <vt:lpstr>Times New Roman</vt:lpstr>
      <vt:lpstr>預設簡報設計</vt:lpstr>
      <vt:lpstr>PowerPoint 簡報</vt:lpstr>
      <vt:lpstr>一、應屆畢業生修業規定</vt:lpstr>
      <vt:lpstr>二、畢業資格應修學分數</vt:lpstr>
      <vt:lpstr>三、畢業學分自審注意事項－1</vt:lpstr>
      <vt:lpstr>畢業學分自審注意事項－2</vt:lpstr>
      <vt:lpstr>如仍有問題…洽詢單位</vt:lpstr>
    </vt:vector>
  </TitlesOfParts>
  <Company>cyut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116</cp:revision>
  <cp:lastPrinted>2017-09-25T07:54:09Z</cp:lastPrinted>
  <dcterms:created xsi:type="dcterms:W3CDTF">2007-06-20T06:46:07Z</dcterms:created>
  <dcterms:modified xsi:type="dcterms:W3CDTF">2023-06-17T07:22:14Z</dcterms:modified>
</cp:coreProperties>
</file>