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5" r:id="rId3"/>
    <p:sldId id="261" r:id="rId4"/>
    <p:sldId id="297" r:id="rId5"/>
    <p:sldId id="294" r:id="rId6"/>
    <p:sldId id="277" r:id="rId7"/>
    <p:sldId id="293" r:id="rId8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5"/>
            <p14:sldId id="261"/>
            <p14:sldId id="297"/>
            <p14:sldId id="294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 varScale="1">
        <p:scale>
          <a:sx n="80" d="100"/>
          <a:sy n="80" d="100"/>
        </p:scale>
        <p:origin x="156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9/18/2020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2020/9/18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3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6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://leisure.cyut.edu.tw/p/412-1028-163.php?Lang=zh-tw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休閒事業管理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華康中圓體" pitchFamily="49" charset="-120"/>
                <a:ea typeface="華康中圓體" pitchFamily="49" charset="-120"/>
              </a:rPr>
              <a:t>應屆畢業生規定</a:t>
            </a:r>
            <a:r>
              <a:rPr lang="zh-TW" altLang="en-US" sz="3200" b="1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7388" y="1268760"/>
            <a:ext cx="7626424" cy="530869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應屆畢業生規定：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未修足學期數，但學分已修足欲畢業者，須依學則第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條規定申請提前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學期業，審核通過者始得畢業。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★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109/11/18~24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申請提前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學期畢業</a:t>
            </a:r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162050" indent="-116205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★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應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修科目與學分全部修畢，各學期名次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在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該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系該年級學生數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％以內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操行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成績各學期均在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分以上。</a:t>
            </a:r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Bef>
                <a:spcPts val="1200"/>
              </a:spcBef>
            </a:pP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四年級每學期修習學分數：</a:t>
            </a:r>
            <a:r>
              <a:rPr lang="en-US" altLang="zh-TW" sz="2800" b="1" dirty="0" smtClean="0"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9 </a:t>
            </a: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至</a:t>
            </a:r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22</a:t>
            </a: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學分；四下已修畢學分即可畢業者不在此限</a:t>
            </a: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，但至少要選一門課程。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1475656" y="1700808"/>
          <a:ext cx="4464496" cy="1371600"/>
        </p:xfrm>
        <a:graphic>
          <a:graphicData uri="http://schemas.openxmlformats.org/drawingml/2006/table">
            <a:tbl>
              <a:tblPr firstRow="1" bandRow="1"/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年制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4520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332656"/>
            <a:ext cx="8077200" cy="639088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40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3797" y="2996952"/>
            <a:ext cx="7920880" cy="36105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</a:pPr>
            <a:r>
              <a:rPr lang="en-US" altLang="zh-TW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22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專業必修</a:t>
            </a:r>
            <a:r>
              <a:rPr lang="zh-TW" altLang="en-US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22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en-US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選修之課程</a:t>
            </a:r>
            <a:r>
              <a:rPr lang="zh-TW" altLang="en-US" sz="22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，以在本系修習為原則</a:t>
            </a:r>
            <a:r>
              <a:rPr lang="zh-TW" altLang="en-US" sz="2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b="1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en-US" altLang="zh-TW" sz="22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校訂</a:t>
            </a:r>
            <a:r>
              <a:rPr lang="zh-TW" alt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必修</a:t>
            </a:r>
            <a:r>
              <a:rPr lang="zh-TW" altLang="en-US" sz="2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必修</a:t>
            </a:r>
            <a:r>
              <a:rPr lang="zh-TW" altLang="en-US" sz="2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不及格者</a:t>
            </a:r>
            <a:r>
              <a:rPr lang="zh-TW" altLang="zh-TW" sz="2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需</a:t>
            </a:r>
            <a:r>
              <a:rPr lang="zh-TW" altLang="zh-TW" sz="2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重補修</a:t>
            </a:r>
            <a:r>
              <a:rPr lang="zh-TW" altLang="en-US" sz="22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b="1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000" b="1" dirty="0" smtClean="0">
                <a:solidFill>
                  <a:srgbClr val="FF0000"/>
                </a:solidFill>
                <a:latin typeface="新細明體" panose="02020500000000000000" pitchFamily="18" charset="-128"/>
                <a:ea typeface="新細明體" panose="02020500000000000000" pitchFamily="18" charset="-128"/>
                <a:cs typeface="Times New Roman" panose="02020603050405020304" pitchFamily="18" charset="0"/>
              </a:rPr>
              <a:t>★ 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、補修必修科目與修習新舊課程處理方式 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系網頁</a:t>
            </a:r>
            <a:r>
              <a:rPr lang="en-US" altLang="zh-TW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規劃</a:t>
            </a:r>
            <a:r>
              <a:rPr lang="en-US" altLang="zh-TW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266700" indent="-266700" algn="just">
              <a:spcBef>
                <a:spcPts val="900"/>
              </a:spcBef>
            </a:pPr>
            <a:r>
              <a:rPr lang="en-US" altLang="zh-TW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en-US" sz="22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可承認之非本系學分</a:t>
            </a:r>
            <a:r>
              <a:rPr lang="zh-TW" altLang="en-US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</a:t>
            </a:r>
            <a:r>
              <a:rPr lang="en-US" altLang="zh-TW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自由學分</a:t>
            </a:r>
            <a:r>
              <a:rPr lang="en-US" altLang="zh-TW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sz="22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包含外系學分</a:t>
            </a:r>
            <a:r>
              <a:rPr lang="zh-TW" altLang="en-US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、超</a:t>
            </a:r>
            <a:r>
              <a:rPr lang="zh-TW" altLang="en-US" sz="22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修的</a:t>
            </a:r>
            <a:r>
              <a:rPr lang="zh-TW" altLang="en-US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專業選修</a:t>
            </a:r>
            <a:r>
              <a:rPr lang="zh-TW" altLang="en-US" sz="22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或校訂必修及選修學分</a:t>
            </a:r>
            <a:r>
              <a:rPr lang="zh-TW" altLang="en-US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b="1" kern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600"/>
              </a:spcBef>
            </a:pPr>
            <a:r>
              <a:rPr lang="en-US" altLang="zh-TW" sz="2400" b="1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lang="zh-TW" altLang="zh-TW" sz="22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2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如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課，第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  <a:r>
              <a:rPr lang="zh-TW" altLang="zh-TW" sz="20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</a:t>
            </a:r>
            <a:r>
              <a:rPr lang="zh-TW" altLang="zh-TW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列計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至畢業學分中，須再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門非籃球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之選項體育。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900"/>
              </a:spcBef>
            </a:pPr>
            <a:r>
              <a:rPr lang="en-US" altLang="zh-TW" sz="2200" b="1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※</a:t>
            </a:r>
            <a:r>
              <a:rPr kumimoji="1" lang="zh-TW" altLang="en-US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負責人員：劉麗菁助教</a:t>
            </a:r>
            <a:r>
              <a:rPr kumimoji="1" lang="en-US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 (</a:t>
            </a:r>
            <a:r>
              <a:rPr kumimoji="1" lang="zh-TW" altLang="en-US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分機</a:t>
            </a:r>
            <a:r>
              <a:rPr kumimoji="1" lang="en-US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7458</a:t>
            </a:r>
            <a:r>
              <a:rPr kumimoji="1"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)</a:t>
            </a:r>
            <a:endParaRPr lang="zh-TW" altLang="en-US" sz="2200" dirty="0">
              <a:latin typeface="Times New Roman" panose="02020603050405020304" pitchFamily="18" charset="0"/>
              <a:ea typeface="微軟正黑體" panose="020B0604030504040204" pitchFamily="34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644612"/>
              </p:ext>
            </p:extLst>
          </p:nvPr>
        </p:nvGraphicFramePr>
        <p:xfrm>
          <a:off x="855806" y="1124744"/>
          <a:ext cx="7776864" cy="1584960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62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6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en-US" altLang="zh-TW" sz="2400" kern="12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華康中圓體" pitchFamily="49" charset="-120"/>
                <a:ea typeface="華康中圓體" pitchFamily="49" charset="-120"/>
              </a:rPr>
              <a:t>畢業自審：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7986464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畢業應修科目及學分數，係依入學時之課程規劃表修習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★</a:t>
            </a:r>
            <a:r>
              <a:rPr lang="en-US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[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課程規劃表</a:t>
            </a:r>
            <a:r>
              <a:rPr lang="en-US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] 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至系網頁</a:t>
            </a:r>
            <a:r>
              <a:rPr lang="en-US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/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課程規劃</a:t>
            </a:r>
            <a:r>
              <a:rPr lang="en-US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/ </a:t>
            </a:r>
            <a:r>
              <a:rPr lang="zh-TW" altLang="en-US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下載 </a:t>
            </a:r>
            <a:r>
              <a:rPr lang="en-US" altLang="zh-TW" sz="20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 </a:t>
            </a:r>
            <a:endParaRPr lang="en-US" altLang="zh-TW" sz="200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大三上起至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6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  <a:hlinkClick r:id="rId3"/>
              </a:rPr>
              <a:t>學生資訊系統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＼畢業審核自審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自我審核各應修類別是否有漏修。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20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加退選：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109/9/16 12:30 ~9/22 23:59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人工</a:t>
            </a:r>
            <a:r>
              <a:rPr lang="zh-TW" altLang="en-US" sz="2000" dirty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加退選</a:t>
            </a:r>
            <a:r>
              <a:rPr lang="zh-TW" altLang="en-US" sz="20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109/9/24~9/30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本人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親至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進修教學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領單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</a:p>
          <a:p>
            <a:pPr algn="just">
              <a:spcBef>
                <a:spcPts val="1200"/>
              </a:spcBef>
            </a:pPr>
            <a:r>
              <a:rPr lang="zh-TW" altLang="en-US" sz="26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校訂必修及專業必修，若為重補修課會對應至</a:t>
            </a:r>
            <a:r>
              <a:rPr lang="en-US" altLang="zh-TW" sz="26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6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自由選修</a:t>
            </a:r>
            <a:r>
              <a:rPr lang="en-US" altLang="zh-TW" sz="26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6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頁籤，請先與通</a:t>
            </a:r>
            <a:r>
              <a:rPr lang="zh-TW" altLang="en-US" sz="26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</a:t>
            </a:r>
            <a:r>
              <a:rPr lang="zh-TW" altLang="en-US" sz="26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中心老師或系辦助教確認後，再於</a:t>
            </a:r>
            <a:r>
              <a:rPr lang="en-US" altLang="zh-TW" sz="26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6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</a:t>
            </a:r>
            <a:r>
              <a:rPr lang="en-US" altLang="zh-TW" sz="26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6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註記即可。</a:t>
            </a:r>
            <a:endParaRPr lang="en-US" altLang="zh-TW" sz="2600" u="sng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自審異動後，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須經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系助教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確認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並審核通過後，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才會對應至正確的</a:t>
            </a:r>
            <a:r>
              <a:rPr lang="zh-TW" altLang="en-US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位置</a:t>
            </a:r>
            <a:r>
              <a:rPr lang="zh-TW" altLang="en-US" sz="2000" dirty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  </a:t>
            </a:r>
            <a:r>
              <a:rPr lang="en-US" altLang="zh-TW" sz="20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[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系辦預計明年</a:t>
            </a:r>
            <a:r>
              <a:rPr lang="en-US" altLang="zh-TW" sz="2000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3</a:t>
            </a:r>
            <a:r>
              <a:rPr lang="zh-TW" altLang="en-US" sz="20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月初進行初審</a:t>
            </a:r>
            <a:r>
              <a:rPr lang="en-US" altLang="zh-TW" sz="20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]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498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87288" y="404664"/>
            <a:ext cx="8077200" cy="701273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資格審查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注意事項</a:t>
            </a: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2685" y="1340768"/>
            <a:ext cx="7853771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請班代於</a:t>
            </a:r>
            <a:r>
              <a:rPr lang="zh-TW" altLang="en-US" sz="26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大四下學期開學時</a:t>
            </a:r>
            <a:r>
              <a:rPr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</a:t>
            </a:r>
            <a:r>
              <a:rPr lang="zh-TW" altLang="en-US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進修教學</a:t>
            </a:r>
            <a:r>
              <a:rPr lang="zh-TW"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組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領取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</a:t>
            </a: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</a:t>
            </a:r>
            <a:r>
              <a:rPr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6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同學於</a:t>
            </a:r>
            <a:r>
              <a:rPr lang="zh-TW"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大四上學期學開時</a:t>
            </a: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上網自審</a:t>
            </a:r>
            <a:r>
              <a:rPr altLang="zh-TW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，於【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◎自我審查】頁籤確認是否能如期畢業</a:t>
            </a:r>
            <a:r>
              <a:rPr altLang="zh-TW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，並於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「畢業調查表」勾選是否畢業及簽名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6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畢業調查表」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lang="zh-TW"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依表件期限內</a:t>
            </a: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完成簽章並送系辦</a:t>
            </a:r>
            <a:r>
              <a:rPr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公室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賡續辦理審查作業。</a:t>
            </a:r>
            <a:endParaRPr lang="en-US" altLang="zh-TW" sz="26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詳細規定依註冊組公告應屆畢業生畢業資格審查流程及時程。</a:t>
            </a:r>
            <a:endParaRPr lang="en-US" altLang="zh-TW" sz="2600" dirty="0" smtClean="0">
              <a:solidFill>
                <a:prstClr val="black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73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</a:t>
            </a:r>
            <a:r>
              <a:rPr lang="zh-TW" altLang="en-US" sz="6000" dirty="0" smtClean="0">
                <a:solidFill>
                  <a:schemeClr val="tx1"/>
                </a:solidFill>
              </a:rPr>
              <a:t>？</a:t>
            </a:r>
            <a:endParaRPr lang="zh-TW" sz="6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專業必修、專業選修及自由選修之認列，請洽系辦助教確認（分機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7458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通識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課程（校訂必、選修），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請洽通識中心老師（分機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畢業資格審查系統問題（如已修科目未出現等）：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進修部學生請洽進修教學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6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927</Words>
  <Application>Microsoft Office PowerPoint</Application>
  <PresentationFormat>如螢幕大小 (4:3)</PresentationFormat>
  <Paragraphs>88</Paragraphs>
  <Slides>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華康中圓體</vt:lpstr>
      <vt:lpstr>華康超特楷體(P)</vt:lpstr>
      <vt:lpstr>新細明體</vt:lpstr>
      <vt:lpstr>Arial</vt:lpstr>
      <vt:lpstr>Calibri</vt:lpstr>
      <vt:lpstr>Georgia</vt:lpstr>
      <vt:lpstr>Times New Roman</vt:lpstr>
      <vt:lpstr>微軟正黑體</vt:lpstr>
      <vt:lpstr>標楷體</vt:lpstr>
      <vt:lpstr>訓練</vt:lpstr>
      <vt:lpstr>朝陽科技大學  畢業資格審核注意事項  　　 　－休閒事業管理系</vt:lpstr>
      <vt:lpstr>◎ 應屆畢業生規定：</vt:lpstr>
      <vt:lpstr>◎ 畢業資格應修學分數：</vt:lpstr>
      <vt:lpstr>◎ 畢業自審：</vt:lpstr>
      <vt:lpstr>◎ 畢業資格審查注意事項：</vt:lpstr>
      <vt:lpstr>Q&amp;A  是否仍有問題？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2020-09-18T08:07:00Z</dcterms:modified>
</cp:coreProperties>
</file>