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5" r:id="rId3"/>
    <p:sldId id="261" r:id="rId4"/>
    <p:sldId id="298" r:id="rId5"/>
    <p:sldId id="299" r:id="rId6"/>
    <p:sldId id="294" r:id="rId7"/>
    <p:sldId id="300" r:id="rId8"/>
    <p:sldId id="293" r:id="rId9"/>
    <p:sldId id="301" r:id="rId10"/>
    <p:sldId id="302" r:id="rId11"/>
    <p:sldId id="303" r:id="rId12"/>
    <p:sldId id="304" r:id="rId13"/>
    <p:sldId id="305" r:id="rId14"/>
    <p:sldId id="306" r:id="rId15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5"/>
            <p14:sldId id="261"/>
            <p14:sldId id="298"/>
            <p14:sldId id="299"/>
            <p14:sldId id="294"/>
            <p14:sldId id="300"/>
            <p14:sldId id="293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6375" autoAdjust="0"/>
  </p:normalViewPr>
  <p:slideViewPr>
    <p:cSldViewPr>
      <p:cViewPr varScale="1">
        <p:scale>
          <a:sx n="90" d="100"/>
          <a:sy n="90" d="100"/>
        </p:scale>
        <p:origin x="24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1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12/15/2021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2021/12/15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/>
              <a:t>Microsoft </a:t>
            </a:r>
            <a:r>
              <a:rPr lang="zh-TW" b="1" dirty="0"/>
              <a:t>卓越工程</a:t>
            </a:r>
            <a:endParaRPr lang="zh-TW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7</a:t>
            </a:fld>
            <a:endParaRPr lang="zh-TW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2"/>
            <a:ext cx="6206573" cy="494467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16361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55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6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s://leisure.cyut.edu.tw/p/405-1028-9440,c163.php?Lang=zh-tw" TargetMode="Externa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3.cyut.edu.tw/chc/notice_1100913.pdf" TargetMode="External"/><Relationship Id="rId2" Type="http://schemas.openxmlformats.org/officeDocument/2006/relationships/hyperlink" Target="https://leisure.cyut.edu.tw/p/405-1028-20421,c163.php?Lang=zh-t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休閒事業管理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297016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9269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508104" y="2875796"/>
            <a:ext cx="207264" cy="30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53389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9269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828144" y="2685296"/>
            <a:ext cx="184016" cy="3912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75767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4248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9832" y="692696"/>
            <a:ext cx="756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839158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13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50502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7944" y="584696"/>
            <a:ext cx="7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6564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14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5832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07904" y="692696"/>
            <a:ext cx="828000" cy="1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D:\休閒系檔案(105-)\4-1會議資料\系務發展諮詢委員會(106-)\108年度\會議資料\海報\休閒系中文LOGO.png">
            <a:hlinkClick r:id="rId3" action="ppaction://hlinksldjump"/>
            <a:extLst>
              <a:ext uri="{FF2B5EF4-FFF2-40B4-BE49-F238E27FC236}">
                <a16:creationId xmlns:a16="http://schemas.microsoft.com/office/drawing/2014/main" id="{94216CDE-25CB-400E-92A4-26B3B41CF58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5373216"/>
            <a:ext cx="509645" cy="55685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79270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華康中圓體" pitchFamily="49" charset="-120"/>
                <a:ea typeface="華康中圓體" pitchFamily="49" charset="-120"/>
              </a:rPr>
              <a:t>應屆畢業生規定</a:t>
            </a:r>
            <a:r>
              <a:rPr lang="zh-TW" altLang="en-US" sz="3200" b="1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7388" y="1268760"/>
            <a:ext cx="7626424" cy="530869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應屆畢業生規定：</a:t>
            </a:r>
            <a:endParaRPr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未修足學期數，但學分已修足欲畢業者，須依學則第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54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條規定申請提前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學期業，審核通過者始得畢業。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★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110/11/17~23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申請提前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學期畢業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162050" indent="-116205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★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修科目與學分全部修畢，各學期名次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該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系該年級學生數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％以內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(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操行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成績各學期均在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分以上。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1200"/>
              </a:spcBef>
            </a:pP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四年級每學期修習學分數：</a:t>
            </a:r>
            <a:r>
              <a:rPr lang="en-US" altLang="zh-TW" sz="2800" dirty="0" smtClean="0"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altLang="zh-TW" sz="2800" b="1" dirty="0" smtClean="0"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800" dirty="0"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22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學分；四下已修畢學分即可畢業者不在此限，但至少要選一門課程。</a:t>
            </a:r>
            <a:endParaRPr lang="zh-TW" altLang="en-US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475656" y="1700808"/>
          <a:ext cx="4464496" cy="1371600"/>
        </p:xfrm>
        <a:graphic>
          <a:graphicData uri="http://schemas.openxmlformats.org/drawingml/2006/table">
            <a:tbl>
              <a:tblPr firstRow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年制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皆在學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520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32656"/>
            <a:ext cx="8077200" cy="639088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40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29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3797" y="3212976"/>
            <a:ext cx="7920880" cy="28083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indent="-233363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畢業須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依</a:t>
            </a:r>
            <a:r>
              <a:rPr lang="zh-TW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入學時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之課程規劃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表規定，修足應修之科目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及學分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數。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[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課程規劃表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] 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至系網頁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課程規劃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/ 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下載 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33363" indent="-233363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專業必修、選修課程</a:t>
            </a:r>
            <a:r>
              <a:rPr lang="zh-TW" altLang="en-US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，以在本系修習為原則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本班級開授之必修、必選課程，應隨班修讀</a:t>
            </a:r>
            <a:r>
              <a:rPr lang="zh-TW" altLang="en-US" sz="2000" b="1" kern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b="1" kern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33363" indent="-233363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可承認之外本系學分數</a:t>
            </a:r>
            <a:r>
              <a:rPr lang="en-US" altLang="zh-TW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自由學分</a:t>
            </a:r>
            <a:r>
              <a:rPr lang="en-US" altLang="zh-TW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)</a:t>
            </a:r>
            <a:r>
              <a:rPr lang="zh-TW" altLang="en-US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：包含外系學分</a:t>
            </a:r>
            <a:r>
              <a:rPr lang="en-US" altLang="zh-TW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院訂選修、課程規劃中未列之本系課程、超修專業選修</a:t>
            </a:r>
            <a:r>
              <a:rPr lang="en-US" altLang="zh-TW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校訂必修及校訂選修學分</a:t>
            </a:r>
            <a:r>
              <a:rPr lang="zh-TW" altLang="en-US" sz="2000" b="1" dirty="0" smtClean="0">
                <a:solidFill>
                  <a:srgbClr val="000000"/>
                </a:solidFill>
                <a:latin typeface="Times New Roman"/>
                <a:ea typeface="標楷體"/>
                <a:cs typeface="新細明體"/>
              </a:rPr>
              <a:t>。</a:t>
            </a:r>
            <a:endParaRPr lang="en-US" altLang="zh-TW" sz="2000" b="1" dirty="0">
              <a:solidFill>
                <a:srgbClr val="000000"/>
              </a:solidFill>
              <a:latin typeface="Times New Roman"/>
              <a:ea typeface="標楷體"/>
              <a:cs typeface="新細明體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85862"/>
              </p:ext>
            </p:extLst>
          </p:nvPr>
        </p:nvGraphicFramePr>
        <p:xfrm>
          <a:off x="855806" y="1124744"/>
          <a:ext cx="7776864" cy="1872208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en-US" altLang="zh-TW" sz="2400" kern="12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76672"/>
            <a:ext cx="7992888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b="1" kern="10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重、 補修必修課程替代方式</a:t>
            </a:r>
            <a:r>
              <a:rPr lang="zh-TW" altLang="en-US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（因應新舊課程交替之替代方式）</a:t>
            </a:r>
            <a:r>
              <a:rPr lang="zh-TW" altLang="en-US" sz="2000" b="1" kern="10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000" b="1" kern="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95250">
              <a:lnSpc>
                <a:spcPct val="150000"/>
              </a:lnSpc>
              <a:spcBef>
                <a:spcPts val="600"/>
              </a:spcBef>
            </a:pPr>
            <a:r>
              <a:rPr lang="zh-TW" altLang="en-US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專業必修：</a:t>
            </a:r>
            <a:endParaRPr lang="en-US" altLang="zh-TW" b="1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30000"/>
              </a:lnSpc>
            </a:pP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、補修必修科目與修習新舊課程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處理方式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修習：</a:t>
            </a:r>
            <a:endParaRPr lang="en-US" altLang="zh-TW" sz="20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1950">
              <a:lnSpc>
                <a:spcPct val="130000"/>
              </a:lnSpc>
            </a:pP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(https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://leisure.cyut.edu.tw</a:t>
            </a:r>
            <a:r>
              <a:rPr lang="en-US" altLang="zh-TW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/)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→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規劃 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重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、補修必修科目與修習新舊課程處理方式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</a:t>
            </a:r>
            <a:endParaRPr lang="en-US" altLang="zh-TW" sz="20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61950">
              <a:lnSpc>
                <a:spcPct val="130000"/>
              </a:lnSpc>
              <a:spcBef>
                <a:spcPts val="1200"/>
              </a:spcBef>
            </a:pPr>
            <a:r>
              <a:rPr lang="zh-TW" altLang="en-US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校訂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必修：</a:t>
            </a:r>
            <a:endParaRPr lang="en-US" altLang="zh-TW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>
              <a:lnSpc>
                <a:spcPct val="150000"/>
              </a:lnSpc>
              <a:spcBef>
                <a:spcPts val="600"/>
              </a:spcBef>
            </a:pPr>
            <a:r>
              <a:rPr lang="zh-TW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首頁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身分別請點選「學生」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「課程資訊查詢」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選課手冊下載</a:t>
            </a:r>
            <a:r>
              <a:rPr lang="zh-TW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選課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注意事項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(P.11)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365104"/>
            <a:ext cx="8239831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7920880" cy="588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zh-TW" altLang="zh-TW" sz="2000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en-US" altLang="zh-TW" sz="2000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注意事項：</a:t>
            </a:r>
            <a:endParaRPr lang="en-US" altLang="zh-TW" sz="2000" b="1" kern="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33363" indent="-233363" algn="just">
              <a:lnSpc>
                <a:spcPct val="12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學年度課程，重複修習已及格之科目（含科目名稱相同，學分數不同之科目），其學分及成績均不予重複採計。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  <a:p>
            <a:pPr marL="233363" indent="-233363" algn="just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學年（上、下學期）之課程（如統計學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，須上、下學期均及格始列入畢業學分內。上學期成績未達續修標準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 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分者不得續修下學期之課程；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課程上學期不及格者，重修上學期課程；下學期不及格者，重修下學期課程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33363" indent="-233363" algn="just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三上起，可至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學生資訊系統＼畢業審核自審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自我審視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各應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修類別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是否有漏修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。（操作流程如下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269875" indent="-269875">
              <a:lnSpc>
                <a:spcPct val="13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第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階段網路加選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限定條件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110/9/30 (12:30) ~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10/6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取代人工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加選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]</a:t>
            </a:r>
            <a:endParaRPr lang="en-US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校訂必修及專業必修，若為重補修課會對應至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自由選修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頁籤，請先與通識</a:t>
            </a:r>
            <a:r>
              <a:rPr lang="zh-TW" altLang="en-US" sz="20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中心或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系辦助教確認後，再於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自審異動</a:t>
            </a:r>
            <a:r>
              <a:rPr lang="en-US" altLang="zh-TW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註記即可。</a:t>
            </a:r>
            <a:endParaRPr lang="en-US" altLang="zh-TW" sz="2000" u="sng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自審異動後，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須經系助教確認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並審核通過後，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才會對應至正確的位置</a:t>
            </a:r>
            <a:r>
              <a:rPr lang="zh-TW" altLang="en-US" sz="2000" dirty="0"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[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系辦預計明年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月初進行初審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]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u="sng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87288" y="404664"/>
            <a:ext cx="8077200" cy="701273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685" y="1340768"/>
            <a:ext cx="7853771" cy="4968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請班代於</a:t>
            </a:r>
            <a:r>
              <a:rPr lang="zh-TW" altLang="en-US" sz="2600" u="sng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大四下學期開學時</a:t>
            </a: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至</a:t>
            </a:r>
            <a:r>
              <a:rPr lang="zh-TW" altLang="en-US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進修教學</a:t>
            </a:r>
            <a:r>
              <a:rPr lang="zh-TW"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組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領取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「畢業調查表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」</a:t>
            </a: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同學於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大四上學期學開時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上網自審</a:t>
            </a:r>
            <a:r>
              <a:rPr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，於【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◎自我審查】頁籤確認是否能如期畢業</a:t>
            </a:r>
            <a:r>
              <a:rPr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，並於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「畢業調查表」勾選是否畢業及簽名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畢業調查表」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依表件期限內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完成簽章並送系辦</a:t>
            </a:r>
            <a:r>
              <a:rPr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公室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賡續辦理審查作業。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詳細規定依註冊組公告應屆畢業生畢業資格審查流程及時程。</a:t>
            </a:r>
            <a:endParaRPr lang="en-US" altLang="zh-TW" sz="2600" dirty="0" smtClean="0">
              <a:solidFill>
                <a:prstClr val="black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en-US" sz="28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負責人員：劉麗菁助教 </a:t>
            </a:r>
            <a:r>
              <a:rPr lang="en-US" altLang="zh-TW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(04-23323000</a:t>
            </a:r>
            <a:r>
              <a:rPr lang="zh-TW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lang="en-US" altLang="zh-TW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7458)</a:t>
            </a:r>
            <a:endParaRPr lang="en-US" altLang="zh-TW" sz="28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3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>
                <a:solidFill>
                  <a:srgbClr val="0000FF"/>
                </a:solidFill>
              </a:rPr>
              <a:t>Q&amp;A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</a:rPr>
              <a:t/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zh-TW" altLang="en-US" sz="6000" dirty="0">
                <a:solidFill>
                  <a:schemeClr val="tx1"/>
                </a:solidFill>
              </a:rPr>
              <a:t>是否仍有</a:t>
            </a:r>
            <a:r>
              <a:rPr lang="zh-TW" sz="6000" dirty="0">
                <a:solidFill>
                  <a:schemeClr val="tx1"/>
                </a:solidFill>
              </a:rPr>
              <a:t>問題</a:t>
            </a:r>
            <a:r>
              <a:rPr lang="zh-TW" altLang="en-US" sz="6000" dirty="0">
                <a:solidFill>
                  <a:schemeClr val="tx1"/>
                </a:solidFill>
              </a:rPr>
              <a:t>？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zh-TW" altLang="en-US" sz="3000" dirty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請上網查看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b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200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或至系辦公室洽詢（分機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7458)</a:t>
            </a:r>
            <a:endParaRPr lang="zh-TW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108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專業必修、專業選修及自由選修之認列，請洽系辦助教確認（分機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7458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通識課程（校訂必、選修），請洽通識中心老師（分機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7246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）。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畢業資格審查系統問題（如已修科目未出現等）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請洽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註冊組或進修部聯合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辦公室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4013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60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60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4623~4624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6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3888" y="1700808"/>
            <a:ext cx="2520280" cy="792088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3800" u="sng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3800" u="sng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3800" u="sng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8133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20688"/>
            <a:ext cx="72008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66816" y="2907792"/>
            <a:ext cx="207264" cy="2897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959671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809</Words>
  <Application>Microsoft Office PowerPoint</Application>
  <PresentationFormat>如螢幕大小 (4:3)</PresentationFormat>
  <Paragraphs>100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華康中圓體</vt:lpstr>
      <vt:lpstr>華康超特楷體(P)</vt:lpstr>
      <vt:lpstr>微軟正黑體</vt:lpstr>
      <vt:lpstr>新細明體</vt:lpstr>
      <vt:lpstr>標楷體</vt:lpstr>
      <vt:lpstr>Arial</vt:lpstr>
      <vt:lpstr>Calibri</vt:lpstr>
      <vt:lpstr>Georgia</vt:lpstr>
      <vt:lpstr>Tahoma</vt:lpstr>
      <vt:lpstr>Times New Roman</vt:lpstr>
      <vt:lpstr>Wingdings</vt:lpstr>
      <vt:lpstr>訓練</vt:lpstr>
      <vt:lpstr>朝陽科技大學  畢業資格審核注意事項  　　 　－休閒事業管理系</vt:lpstr>
      <vt:lpstr>◎ 應屆畢業生規定：</vt:lpstr>
      <vt:lpstr>◎ 畢業資格應修學分數：</vt:lpstr>
      <vt:lpstr>PowerPoint 簡報</vt:lpstr>
      <vt:lpstr>PowerPoint 簡報</vt:lpstr>
      <vt:lpstr>◎ 畢業資格審查注意事項：</vt:lpstr>
      <vt:lpstr>Q&amp;A  是否仍有問題？ ． 請上網查看【畢業生專區】資訊 .  『各系畢業資格審核注意事項』    或至系辦公室洽詢（分機7458)</vt:lpstr>
      <vt:lpstr>洽詢單位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2021-12-15T03:15:58Z</dcterms:modified>
</cp:coreProperties>
</file>