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91" r:id="rId3"/>
    <p:sldId id="292" r:id="rId4"/>
    <p:sldId id="261" r:id="rId5"/>
    <p:sldId id="290" r:id="rId6"/>
    <p:sldId id="287" r:id="rId7"/>
    <p:sldId id="277" r:id="rId8"/>
    <p:sldId id="293" r:id="rId9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</p14:sldIdLst>
        </p14:section>
        <p14:section name="Q&amp;A" id="{E3CD9225-6C15-4498-856B-A5B8B23871A6}">
          <p14:sldIdLst>
            <p14:sldId id="277"/>
          </p14:sldIdLst>
        </p14:section>
        <p14:section name="洽詢單位" id="{BFE0D8C7-5F8A-463F-BADE-5D63478EB255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00" d="100"/>
          <a:sy n="100" d="100"/>
        </p:scale>
        <p:origin x="20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12/15/2021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2021/12/15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/>
              <a:t>此範本可作為群組設定中簡報訓練教材的起始檔案。</a:t>
            </a:r>
          </a:p>
          <a:p>
            <a:endParaRPr lang="zh-TW" dirty="0"/>
          </a:p>
          <a:p>
            <a:pPr lvl="0"/>
            <a:r>
              <a:rPr lang="zh-TW" sz="1200" b="1" dirty="0"/>
              <a:t>章節</a:t>
            </a:r>
            <a:endParaRPr lang="zh-TW" sz="1200" b="0" dirty="0"/>
          </a:p>
          <a:p>
            <a:pPr lvl="0"/>
            <a:r>
              <a:rPr lang="zh-TW" sz="1200" b="0" dirty="0"/>
              <a:t>在投影片上按一下右鍵以新增章節。</a:t>
            </a:r>
            <a:r>
              <a:rPr lang="zh-TW" sz="1200" b="0" baseline="0" dirty="0"/>
              <a:t> 章節可協助您組織投影片，或簡化多個作者之間的共同作業。</a:t>
            </a:r>
            <a:endParaRPr lang="zh-TW" sz="1200" b="0" dirty="0"/>
          </a:p>
          <a:p>
            <a:pPr lvl="0"/>
            <a:endParaRPr lang="zh-TW" sz="1200" b="1" dirty="0"/>
          </a:p>
          <a:p>
            <a:pPr lvl="0"/>
            <a:r>
              <a:rPr lang="zh-TW" sz="1200" b="1" dirty="0"/>
              <a:t>備忘稿</a:t>
            </a:r>
          </a:p>
          <a:p>
            <a:pPr lvl="0"/>
            <a:r>
              <a:rPr lang="zh-TW" sz="1200" dirty="0"/>
              <a:t>使用 [備忘稿] 章節記錄交付備忘稿，或提供其他詳細資料給對象。</a:t>
            </a:r>
            <a:r>
              <a:rPr lang="zh-TW" sz="1200" baseline="0" dirty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/>
              <a:t>請記住字型大小 (對於協助工具、可見度、影片拍攝及線上生產非常重要)</a:t>
            </a:r>
          </a:p>
          <a:p>
            <a:pPr lvl="0"/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協調的色彩 </a:t>
            </a:r>
          </a:p>
          <a:p>
            <a:pPr lvl="0">
              <a:buFontTx/>
              <a:buNone/>
            </a:pPr>
            <a:r>
              <a:rPr lang="zh-TW" sz="1200" dirty="0"/>
              <a:t>請特別注意圖形、圖表及文字方塊。</a:t>
            </a:r>
            <a:r>
              <a:rPr lang="zh-TW" sz="1200" baseline="0" dirty="0"/>
              <a:t> </a:t>
            </a:r>
            <a:endParaRPr lang="zh-TW" sz="1200" dirty="0"/>
          </a:p>
          <a:p>
            <a:pPr lvl="0"/>
            <a:r>
              <a:rPr lang="zh-TW" sz="1200" dirty="0"/>
              <a:t>考慮出席者將以黑白或 </a:t>
            </a:r>
            <a:r>
              <a:rPr lang="zh-TW" sz="1200" dirty="0" err="1"/>
              <a:t>灰階列印</a:t>
            </a:r>
            <a:r>
              <a:rPr lang="zh-TW" sz="1200" dirty="0"/>
              <a:t>。執行測試列印，以確保在進行純黑白及 </a:t>
            </a:r>
            <a:r>
              <a:rPr lang="zh-TW" sz="1200" dirty="0" err="1"/>
              <a:t>灰階列印時色彩正確</a:t>
            </a:r>
            <a:r>
              <a:rPr lang="zh-TW" sz="1200" dirty="0"/>
              <a:t>。</a:t>
            </a:r>
          </a:p>
          <a:p>
            <a:pPr lvl="0">
              <a:buFontTx/>
              <a:buNone/>
            </a:pPr>
            <a:endParaRPr lang="zh-TW" sz="1200" dirty="0"/>
          </a:p>
          <a:p>
            <a:pPr lvl="0">
              <a:buFontTx/>
              <a:buNone/>
            </a:pPr>
            <a:r>
              <a:rPr lang="zh-TW" sz="1200" b="1" dirty="0"/>
              <a:t>圖形、表格和圖表</a:t>
            </a:r>
          </a:p>
          <a:p>
            <a:pPr lvl="0"/>
            <a:r>
              <a:rPr lang="zh-TW" sz="1200" dirty="0"/>
              <a:t>保持簡單: 如果可能，使用一致而不令人分心的樣式和色彩。</a:t>
            </a:r>
          </a:p>
          <a:p>
            <a:pPr lvl="0"/>
            <a:r>
              <a:rPr lang="zh-TW" sz="1200" dirty="0"/>
              <a:t>所有圖表和表格都加上標籤。</a:t>
            </a:r>
          </a:p>
          <a:p>
            <a:endParaRPr lang="zh-TW" dirty="0"/>
          </a:p>
          <a:p>
            <a:endParaRPr lang="zh-TW" dirty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635734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/>
              <a:t>提供簡報的簡短概觀。</a:t>
            </a:r>
            <a:r>
              <a:rPr lang="zh-TW" baseline="0" dirty="0"/>
              <a:t> 描</a:t>
            </a:r>
            <a:r>
              <a:rPr lang="zh-TW" dirty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/>
              <a:t>介紹每個主要主題。</a:t>
            </a:r>
          </a:p>
          <a:p>
            <a:r>
              <a:rPr lang="zh-TW" dirty="0"/>
              <a:t>為了幫助簡報對象掌握簡報重點，您</a:t>
            </a:r>
            <a:r>
              <a:rPr lang="zh-TW" baseline="0" dirty="0"/>
              <a:t> 可以 </a:t>
            </a:r>
            <a:r>
              <a:rPr lang="zh-TW" dirty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17425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/>
              <a:t>Microsoft </a:t>
            </a:r>
            <a:r>
              <a:rPr lang="zh-TW" b="1" dirty="0"/>
              <a:t>卓越工程</a:t>
            </a:r>
            <a:endParaRPr lang="zh-TW" dirty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7</a:t>
            </a:fld>
            <a:endParaRPr lang="zh-TW" dirty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1187765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www.ge.cyut.edu.tw/cyutge/course.php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hyperlink" Target="main-graduate.htm" TargetMode="External"/><Relationship Id="rId4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.cyut.edu.tw/cyutge/course.php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hyperlink" Target="http://www.flc.cyut.edu.tw/FLC_web/Lang/Courses1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396044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110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>
                <a:solidFill>
                  <a:schemeClr val="tx1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</a:t>
            </a:r>
            <a:endParaRPr lang="zh-TW" sz="2900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>
                <a:solidFill>
                  <a:srgbClr val="0000FF"/>
                </a:solidFill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107</a:t>
            </a:r>
            <a:r>
              <a:rPr lang="zh-TW" altLang="en-US" sz="3300" b="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一、應屆畢業生規定：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54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申請提前畢業，請依「本校行事曆」規定時間辦理，約為期中考後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55528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學期</a:t>
                      </a:r>
                      <a:r>
                        <a:rPr lang="zh-TW" altLang="en-US" sz="24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皆在學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標楷體" pitchFamily="65" charset="-12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「畢業審核自審」自三上起，即可自行上網查看。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老師或系辦助教確認後，再於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畢業資格應修學分數：</a:t>
            </a:r>
            <a:r>
              <a:rPr lang="en-US" altLang="zh-TW" sz="38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107</a:t>
            </a:r>
            <a:r>
              <a:rPr lang="zh-TW" altLang="en-US" sz="2900" dirty="0">
                <a:latin typeface="標楷體" pitchFamily="65" charset="-120"/>
                <a:ea typeface="標楷體" pitchFamily="65" charset="-120"/>
              </a:rPr>
              <a:t>學年度入學適用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5445224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</a:rPr>
              <a:t>先進行自審作業。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088957"/>
              </p:ext>
            </p:extLst>
          </p:nvPr>
        </p:nvGraphicFramePr>
        <p:xfrm>
          <a:off x="899592" y="1988840"/>
          <a:ext cx="7776863" cy="3456384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33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2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0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6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41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1111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04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4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總學</a:t>
                      </a:r>
                      <a:endParaRPr lang="en-US" altLang="zh-TW" sz="2200" kern="0" dirty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48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10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28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最少應選修</a:t>
                      </a: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49</a:t>
                      </a:r>
                      <a:r>
                        <a:rPr 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9</a:t>
                      </a:r>
                      <a:r>
                        <a:rPr lang="zh-TW" sz="2400" kern="120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129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8378685"/>
              </p:ext>
            </p:extLst>
          </p:nvPr>
        </p:nvGraphicFramePr>
        <p:xfrm>
          <a:off x="971600" y="1340768"/>
          <a:ext cx="7776863" cy="4536505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7153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13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-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以系上開立之課程為主</a:t>
                      </a:r>
                      <a:endParaRPr lang="en-US" altLang="zh-TW" sz="2600" kern="1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認列為自由選修</a:t>
                      </a:r>
                      <a:endParaRPr lang="zh-TW" sz="26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altLang="en-US" sz="2600" b="0" kern="1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修習各系或通識課程</a:t>
                      </a:r>
                      <a:endParaRPr lang="zh-TW" sz="2600" b="0" kern="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 fontScale="90000"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</a:t>
            </a:r>
            <a:r>
              <a:rPr lang="zh-TW" altLang="en-US" sz="34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2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資訊工程系（四進）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畢業資格：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>
                <a:latin typeface="Times New Roman" panose="02020603050405020304" pitchFamily="18" charset="0"/>
                <a:ea typeface="華康中圓體" pitchFamily="49" charset="-120"/>
                <a:cs typeface="Times New Roman" panose="02020603050405020304" pitchFamily="18" charset="0"/>
              </a:rPr>
              <a:t>1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非學年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同一科目名稱重</a:t>
            </a:r>
            <a:r>
              <a:rPr lang="zh-TW" altLang="en-US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，如：</a:t>
            </a:r>
          </a:p>
          <a:p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- 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畢業學分中，須再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門非籃球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之選項體育。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>
                <a:solidFill>
                  <a:srgbClr val="0000FF"/>
                </a:solidFill>
              </a:rPr>
              <a:t>Q&amp;A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sz="2000" dirty="0">
                <a:solidFill>
                  <a:schemeClr val="tx1"/>
                </a:solidFill>
              </a:rPr>
              <a:t/>
            </a:r>
            <a:br>
              <a:rPr lang="en-US" altLang="zh-TW" sz="2000" dirty="0">
                <a:solidFill>
                  <a:schemeClr val="tx1"/>
                </a:solidFill>
              </a:rPr>
            </a:br>
            <a:r>
              <a:rPr lang="zh-TW" altLang="en-US" sz="6000" dirty="0">
                <a:solidFill>
                  <a:schemeClr val="tx1"/>
                </a:solidFill>
              </a:rPr>
              <a:t>是否仍有</a:t>
            </a:r>
            <a:r>
              <a:rPr lang="zh-TW" sz="6000" dirty="0">
                <a:solidFill>
                  <a:schemeClr val="tx1"/>
                </a:solidFill>
              </a:rPr>
              <a:t>問題?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zh-TW" altLang="en-US" sz="3000" dirty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【</a:t>
            </a:r>
            <a:r>
              <a:rPr lang="zh-TW" altLang="en-US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畢業生專區</a:t>
            </a:r>
            <a:r>
              <a:rPr lang="en-US" altLang="zh-TW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 action="ppaction://hlinkfile"/>
              </a:rPr>
              <a:t>】</a:t>
            </a:r>
            <a:r>
              <a:rPr lang="zh-TW" altLang="en-US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5536" y="2852936"/>
            <a:ext cx="8352928" cy="345638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專業必修、專業選修及自由選修之認列，請先洽資工系辦助教確認（分機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7633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，請洽通識中心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學院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老師（分機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7246~7247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  <a:hlinkClick r:id="rId4"/>
              </a:rPr>
              <a:t>大一大二英文</a:t>
            </a: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，請洽語言中心助教（分機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  日間部學生：請洽註冊組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（分機</a:t>
            </a:r>
            <a:r>
              <a:rPr lang="en-US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　    進修部學生</a:t>
            </a:r>
            <a:r>
              <a:rPr lang="zh-TW" altLang="zh-TW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請洽註冊組或進修部聯合辦公室（分機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4013</a:t>
            </a:r>
            <a:r>
              <a:rPr lang="zh-TW" altLang="en-US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0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4623~4624</a:t>
            </a:r>
            <a:r>
              <a:rPr lang="zh-TW" altLang="en-US" sz="30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22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學校電話：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672</Words>
  <Application>Microsoft Office PowerPoint</Application>
  <PresentationFormat>如螢幕大小 (4:3)</PresentationFormat>
  <Paragraphs>103</Paragraphs>
  <Slides>8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7" baseType="lpstr"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110學年度第1學期應屆畢業生  畢業資格審核注意事項  　　 　－資訊工程系</vt:lpstr>
      <vt:lpstr>一、應屆畢業生規定：</vt:lpstr>
      <vt:lpstr>二、畢業自審：</vt:lpstr>
      <vt:lpstr>三、資訊工程系（四進）畢業資格應修學分數： ◎適用課規：107學年度入學適用</vt:lpstr>
      <vt:lpstr>四、資訊工程系（四進）畢業資格審查項目：</vt:lpstr>
      <vt:lpstr>五、資訊工程系（四進）畢業資格： 注意事項－1：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2021-12-15T03:19:19Z</dcterms:modified>
</cp:coreProperties>
</file>